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2" r:id="rId3"/>
    <p:sldId id="417" r:id="rId4"/>
    <p:sldId id="257" r:id="rId5"/>
    <p:sldId id="258" r:id="rId6"/>
    <p:sldId id="259" r:id="rId7"/>
    <p:sldId id="261" r:id="rId8"/>
    <p:sldId id="266" r:id="rId9"/>
    <p:sldId id="267" r:id="rId10"/>
    <p:sldId id="271" r:id="rId11"/>
    <p:sldId id="306" r:id="rId12"/>
    <p:sldId id="262" r:id="rId13"/>
    <p:sldId id="273" r:id="rId14"/>
    <p:sldId id="274" r:id="rId15"/>
    <p:sldId id="276" r:id="rId16"/>
    <p:sldId id="277" r:id="rId17"/>
    <p:sldId id="278" r:id="rId18"/>
    <p:sldId id="279" r:id="rId19"/>
    <p:sldId id="280" r:id="rId20"/>
    <p:sldId id="282" r:id="rId21"/>
    <p:sldId id="329" r:id="rId22"/>
    <p:sldId id="284" r:id="rId23"/>
    <p:sldId id="298" r:id="rId24"/>
    <p:sldId id="299" r:id="rId25"/>
    <p:sldId id="301" r:id="rId26"/>
    <p:sldId id="302" r:id="rId27"/>
    <p:sldId id="303" r:id="rId28"/>
    <p:sldId id="263" r:id="rId29"/>
    <p:sldId id="289" r:id="rId30"/>
    <p:sldId id="290" r:id="rId31"/>
    <p:sldId id="294" r:id="rId32"/>
    <p:sldId id="291" r:id="rId33"/>
    <p:sldId id="292" r:id="rId34"/>
    <p:sldId id="304" r:id="rId35"/>
    <p:sldId id="307" r:id="rId36"/>
    <p:sldId id="296" r:id="rId37"/>
    <p:sldId id="308" r:id="rId38"/>
    <p:sldId id="293" r:id="rId39"/>
    <p:sldId id="309" r:id="rId40"/>
    <p:sldId id="310" r:id="rId41"/>
    <p:sldId id="297" r:id="rId42"/>
    <p:sldId id="314" r:id="rId43"/>
    <p:sldId id="316" r:id="rId44"/>
    <p:sldId id="315" r:id="rId45"/>
    <p:sldId id="317" r:id="rId46"/>
    <p:sldId id="319" r:id="rId47"/>
    <p:sldId id="320" r:id="rId48"/>
    <p:sldId id="321" r:id="rId49"/>
    <p:sldId id="328" r:id="rId50"/>
    <p:sldId id="323" r:id="rId51"/>
    <p:sldId id="325" r:id="rId52"/>
    <p:sldId id="326" r:id="rId53"/>
    <p:sldId id="264" r:id="rId54"/>
    <p:sldId id="335" r:id="rId55"/>
    <p:sldId id="336" r:id="rId56"/>
    <p:sldId id="338" r:id="rId57"/>
    <p:sldId id="337" r:id="rId58"/>
    <p:sldId id="340" r:id="rId59"/>
    <p:sldId id="341" r:id="rId60"/>
    <p:sldId id="343" r:id="rId61"/>
    <p:sldId id="396" r:id="rId62"/>
    <p:sldId id="350" r:id="rId63"/>
    <p:sldId id="353" r:id="rId64"/>
    <p:sldId id="359" r:id="rId65"/>
    <p:sldId id="355" r:id="rId66"/>
    <p:sldId id="362" r:id="rId67"/>
    <p:sldId id="363" r:id="rId68"/>
    <p:sldId id="351" r:id="rId69"/>
    <p:sldId id="364" r:id="rId70"/>
    <p:sldId id="348" r:id="rId71"/>
    <p:sldId id="366" r:id="rId72"/>
    <p:sldId id="367" r:id="rId73"/>
    <p:sldId id="265" r:id="rId74"/>
    <p:sldId id="368" r:id="rId75"/>
    <p:sldId id="397" r:id="rId76"/>
    <p:sldId id="369" r:id="rId77"/>
    <p:sldId id="398" r:id="rId78"/>
    <p:sldId id="399" r:id="rId79"/>
    <p:sldId id="370" r:id="rId80"/>
    <p:sldId id="372" r:id="rId81"/>
    <p:sldId id="373" r:id="rId82"/>
    <p:sldId id="374" r:id="rId83"/>
    <p:sldId id="375" r:id="rId84"/>
    <p:sldId id="384" r:id="rId85"/>
    <p:sldId id="376" r:id="rId86"/>
    <p:sldId id="377" r:id="rId87"/>
    <p:sldId id="378" r:id="rId88"/>
    <p:sldId id="379" r:id="rId89"/>
    <p:sldId id="380" r:id="rId90"/>
    <p:sldId id="383" r:id="rId91"/>
    <p:sldId id="381" r:id="rId92"/>
    <p:sldId id="387" r:id="rId93"/>
    <p:sldId id="388" r:id="rId94"/>
    <p:sldId id="389" r:id="rId95"/>
    <p:sldId id="390" r:id="rId96"/>
    <p:sldId id="391" r:id="rId97"/>
    <p:sldId id="392" r:id="rId98"/>
    <p:sldId id="393" r:id="rId99"/>
    <p:sldId id="394" r:id="rId100"/>
    <p:sldId id="395" r:id="rId101"/>
    <p:sldId id="385" r:id="rId102"/>
    <p:sldId id="403" r:id="rId103"/>
    <p:sldId id="404" r:id="rId104"/>
    <p:sldId id="406" r:id="rId105"/>
    <p:sldId id="407" r:id="rId106"/>
    <p:sldId id="408" r:id="rId107"/>
    <p:sldId id="409" r:id="rId108"/>
    <p:sldId id="402" r:id="rId109"/>
    <p:sldId id="411" r:id="rId110"/>
    <p:sldId id="412" r:id="rId111"/>
    <p:sldId id="413" r:id="rId112"/>
    <p:sldId id="414" r:id="rId113"/>
    <p:sldId id="416" r:id="rId114"/>
    <p:sldId id="287" r:id="rId115"/>
    <p:sldId id="382" r:id="rId116"/>
    <p:sldId id="418" r:id="rId117"/>
    <p:sldId id="419" r:id="rId118"/>
    <p:sldId id="420" r:id="rId119"/>
    <p:sldId id="421" r:id="rId120"/>
    <p:sldId id="422" r:id="rId121"/>
    <p:sldId id="423" r:id="rId122"/>
    <p:sldId id="424" r:id="rId123"/>
    <p:sldId id="425" r:id="rId124"/>
    <p:sldId id="426" r:id="rId125"/>
    <p:sldId id="427" r:id="rId126"/>
    <p:sldId id="429"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31" autoAdjust="0"/>
    <p:restoredTop sz="94660"/>
  </p:normalViewPr>
  <p:slideViewPr>
    <p:cSldViewPr snapToGrid="0">
      <p:cViewPr>
        <p:scale>
          <a:sx n="114" d="100"/>
          <a:sy n="114" d="100"/>
        </p:scale>
        <p:origin x="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C03FD6F4-1ABA-40A9-8C77-0314A9EC9A9D}" type="datetimeFigureOut">
              <a:rPr lang="en-CA" smtClean="0"/>
              <a:t>2019-08-08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134432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03FD6F4-1ABA-40A9-8C77-0314A9EC9A9D}" type="datetimeFigureOut">
              <a:rPr lang="en-CA" smtClean="0"/>
              <a:t>2019-08-08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1922481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03FD6F4-1ABA-40A9-8C77-0314A9EC9A9D}" type="datetimeFigureOut">
              <a:rPr lang="en-CA" smtClean="0"/>
              <a:t>2019-08-08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926670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03FD6F4-1ABA-40A9-8C77-0314A9EC9A9D}" type="datetimeFigureOut">
              <a:rPr lang="en-CA" smtClean="0"/>
              <a:t>2019-08-08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2275864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3FD6F4-1ABA-40A9-8C77-0314A9EC9A9D}" type="datetimeFigureOut">
              <a:rPr lang="en-CA" smtClean="0"/>
              <a:t>2019-08-08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1634443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03FD6F4-1ABA-40A9-8C77-0314A9EC9A9D}" type="datetimeFigureOut">
              <a:rPr lang="en-CA" smtClean="0"/>
              <a:t>2019-08-08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1072485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C03FD6F4-1ABA-40A9-8C77-0314A9EC9A9D}" type="datetimeFigureOut">
              <a:rPr lang="en-CA" smtClean="0"/>
              <a:t>2019-08-08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267463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C03FD6F4-1ABA-40A9-8C77-0314A9EC9A9D}" type="datetimeFigureOut">
              <a:rPr lang="en-CA" smtClean="0"/>
              <a:t>2019-08-08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4163113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FD6F4-1ABA-40A9-8C77-0314A9EC9A9D}" type="datetimeFigureOut">
              <a:rPr lang="en-CA" smtClean="0"/>
              <a:t>2019-08-08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3027301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3FD6F4-1ABA-40A9-8C77-0314A9EC9A9D}" type="datetimeFigureOut">
              <a:rPr lang="en-CA" smtClean="0"/>
              <a:t>2019-08-08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776525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3FD6F4-1ABA-40A9-8C77-0314A9EC9A9D}" type="datetimeFigureOut">
              <a:rPr lang="en-CA" smtClean="0"/>
              <a:t>2019-08-08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4A4BBF3-D281-464E-9084-5D9DF5DBF2F9}" type="slidenum">
              <a:rPr lang="en-CA" smtClean="0"/>
              <a:t>‹#›</a:t>
            </a:fld>
            <a:endParaRPr lang="en-CA"/>
          </a:p>
        </p:txBody>
      </p:sp>
    </p:spTree>
    <p:extLst>
      <p:ext uri="{BB962C8B-B14F-4D97-AF65-F5344CB8AC3E}">
        <p14:creationId xmlns:p14="http://schemas.microsoft.com/office/powerpoint/2010/main" val="2767562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FD6F4-1ABA-40A9-8C77-0314A9EC9A9D}" type="datetimeFigureOut">
              <a:rPr lang="en-CA" smtClean="0"/>
              <a:t>2019-08-08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A4BBF3-D281-464E-9084-5D9DF5DBF2F9}" type="slidenum">
              <a:rPr lang="en-CA" smtClean="0"/>
              <a:t>‹#›</a:t>
            </a:fld>
            <a:endParaRPr lang="en-CA"/>
          </a:p>
        </p:txBody>
      </p:sp>
    </p:spTree>
    <p:extLst>
      <p:ext uri="{BB962C8B-B14F-4D97-AF65-F5344CB8AC3E}">
        <p14:creationId xmlns:p14="http://schemas.microsoft.com/office/powerpoint/2010/main" val="4217611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NULL"/></Relationships>
</file>

<file path=ppt/slides/_rels/slide1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tiff"/><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NULL"/></Relationships>
</file>

<file path=ppt/slides/_rels/slide11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67.png"/><Relationship Id="rId7" Type="http://schemas.openxmlformats.org/officeDocument/2006/relationships/image" Target="../media/image174.png"/><Relationship Id="rId2" Type="http://schemas.openxmlformats.org/officeDocument/2006/relationships/image" Target="../media/image166.tiff"/><Relationship Id="rId1" Type="http://schemas.openxmlformats.org/officeDocument/2006/relationships/slideLayout" Target="../slideLayouts/slideLayout2.xml"/><Relationship Id="rId6" Type="http://schemas.openxmlformats.org/officeDocument/2006/relationships/image" Target="NULL"/><Relationship Id="rId4" Type="http://schemas.openxmlformats.org/officeDocument/2006/relationships/image" Target="../media/image168.emf"/><Relationship Id="rId9" Type="http://schemas.openxmlformats.org/officeDocument/2006/relationships/image" Target="../media/image176.png"/></Relationships>
</file>

<file path=ppt/slides/_rels/slide119.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2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hyperlink" Target="https://docs.scipy.org/doc/numpy/reference/generated/numpy.meshgrid.html" TargetMode="External"/><Relationship Id="rId4" Type="http://schemas.openxmlformats.org/officeDocument/2006/relationships/hyperlink" Target="https://matplotlib.org/mpl_toolkits/mplot3d/tutorial.html"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tiff"/></Relationships>
</file>

<file path=ppt/slides/_rels/slide1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tiff"/><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0.tiff"/><Relationship Id="rId4" Type="http://schemas.openxmlformats.org/officeDocument/2006/relationships/image" Target="../media/image73.tiff"/></Relationships>
</file>

<file path=ppt/slides/_rels/slide57.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tiff"/></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tif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tiff"/></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4.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Python tutorial for </a:t>
            </a:r>
            <a:br>
              <a:rPr lang="en-CA" dirty="0"/>
            </a:br>
            <a:r>
              <a:rPr lang="en-CA" dirty="0"/>
              <a:t>PHYS 3007</a:t>
            </a:r>
          </a:p>
        </p:txBody>
      </p:sp>
    </p:spTree>
    <p:extLst>
      <p:ext uri="{BB962C8B-B14F-4D97-AF65-F5344CB8AC3E}">
        <p14:creationId xmlns:p14="http://schemas.microsoft.com/office/powerpoint/2010/main" val="3591415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597CDD-BD2D-7D40-87AD-45DD4E53DE0C}"/>
              </a:ext>
            </a:extLst>
          </p:cNvPr>
          <p:cNvSpPr/>
          <p:nvPr/>
        </p:nvSpPr>
        <p:spPr>
          <a:xfrm>
            <a:off x="7952423" y="1501488"/>
            <a:ext cx="3764862" cy="2763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93EBAF3D-7389-E644-B014-6892B62A0EF9}"/>
              </a:ext>
            </a:extLst>
          </p:cNvPr>
          <p:cNvPicPr>
            <a:picLocks noChangeAspect="1"/>
          </p:cNvPicPr>
          <p:nvPr/>
        </p:nvPicPr>
        <p:blipFill>
          <a:blip r:embed="rId2"/>
          <a:stretch>
            <a:fillRect/>
          </a:stretch>
        </p:blipFill>
        <p:spPr>
          <a:xfrm>
            <a:off x="8141693" y="1736542"/>
            <a:ext cx="3492500" cy="2400300"/>
          </a:xfrm>
          <a:prstGeom prst="rect">
            <a:avLst/>
          </a:prstGeom>
        </p:spPr>
      </p:pic>
      <p:sp>
        <p:nvSpPr>
          <p:cNvPr id="23" name="Rectangle 22">
            <a:extLst>
              <a:ext uri="{FF2B5EF4-FFF2-40B4-BE49-F238E27FC236}">
                <a16:creationId xmlns:a16="http://schemas.microsoft.com/office/drawing/2014/main" id="{6BF18CCD-77B3-BC4E-8CF3-DEF7DEABD14C}"/>
              </a:ext>
            </a:extLst>
          </p:cNvPr>
          <p:cNvSpPr/>
          <p:nvPr/>
        </p:nvSpPr>
        <p:spPr>
          <a:xfrm>
            <a:off x="3822229" y="1344356"/>
            <a:ext cx="3169121" cy="39269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7E4356FD-3B4D-1A46-BD68-C898AC4E1638}"/>
              </a:ext>
            </a:extLst>
          </p:cNvPr>
          <p:cNvPicPr>
            <a:picLocks noChangeAspect="1"/>
          </p:cNvPicPr>
          <p:nvPr/>
        </p:nvPicPr>
        <p:blipFill>
          <a:blip r:embed="rId3"/>
          <a:stretch>
            <a:fillRect/>
          </a:stretch>
        </p:blipFill>
        <p:spPr>
          <a:xfrm>
            <a:off x="4025791" y="1501488"/>
            <a:ext cx="2892078" cy="3733800"/>
          </a:xfrm>
          <a:prstGeom prst="rect">
            <a:avLst/>
          </a:prstGeom>
        </p:spPr>
      </p:pic>
      <p:sp>
        <p:nvSpPr>
          <p:cNvPr id="22" name="Rectangle 21">
            <a:extLst>
              <a:ext uri="{FF2B5EF4-FFF2-40B4-BE49-F238E27FC236}">
                <a16:creationId xmlns:a16="http://schemas.microsoft.com/office/drawing/2014/main" id="{E645F337-C0D2-AF4B-9EC8-48C219ADC75A}"/>
              </a:ext>
            </a:extLst>
          </p:cNvPr>
          <p:cNvSpPr/>
          <p:nvPr/>
        </p:nvSpPr>
        <p:spPr>
          <a:xfrm>
            <a:off x="346193" y="1384441"/>
            <a:ext cx="2644963" cy="36087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F1AA2666-8A3F-4642-AE02-693717177FBF}"/>
              </a:ext>
            </a:extLst>
          </p:cNvPr>
          <p:cNvPicPr>
            <a:picLocks noChangeAspect="1"/>
          </p:cNvPicPr>
          <p:nvPr/>
        </p:nvPicPr>
        <p:blipFill>
          <a:blip r:embed="rId4"/>
          <a:stretch>
            <a:fillRect/>
          </a:stretch>
        </p:blipFill>
        <p:spPr>
          <a:xfrm>
            <a:off x="464493" y="1424448"/>
            <a:ext cx="2526663" cy="3568700"/>
          </a:xfrm>
          <a:prstGeom prst="rect">
            <a:avLst/>
          </a:prstGeom>
        </p:spPr>
      </p:pic>
      <p:sp>
        <p:nvSpPr>
          <p:cNvPr id="3" name="Content Placeholder 2"/>
          <p:cNvSpPr>
            <a:spLocks noGrp="1"/>
          </p:cNvSpPr>
          <p:nvPr>
            <p:ph idx="1"/>
          </p:nvPr>
        </p:nvSpPr>
        <p:spPr>
          <a:xfrm>
            <a:off x="838200" y="357447"/>
            <a:ext cx="9944100" cy="5819516"/>
          </a:xfrm>
        </p:spPr>
        <p:txBody>
          <a:bodyPr/>
          <a:lstStyle/>
          <a:p>
            <a:r>
              <a:rPr lang="en-CA" dirty="0" err="1"/>
              <a:t>Numpy</a:t>
            </a:r>
            <a:r>
              <a:rPr lang="en-CA" dirty="0"/>
              <a:t> and SciPy together include most elementary and special math functions, for example:</a:t>
            </a:r>
          </a:p>
        </p:txBody>
      </p:sp>
      <p:sp>
        <p:nvSpPr>
          <p:cNvPr id="12" name="TextBox 11"/>
          <p:cNvSpPr txBox="1"/>
          <p:nvPr/>
        </p:nvSpPr>
        <p:spPr>
          <a:xfrm>
            <a:off x="2655017" y="2049475"/>
            <a:ext cx="1217379" cy="923330"/>
          </a:xfrm>
          <a:prstGeom prst="rect">
            <a:avLst/>
          </a:prstGeom>
          <a:solidFill>
            <a:schemeClr val="accent1"/>
          </a:solidFill>
          <a:ln w="19050">
            <a:solidFill>
              <a:schemeClr val="accent1"/>
            </a:solidFill>
          </a:ln>
        </p:spPr>
        <p:txBody>
          <a:bodyPr wrap="square" rtlCol="0">
            <a:spAutoFit/>
          </a:bodyPr>
          <a:lstStyle/>
          <a:p>
            <a:r>
              <a:rPr lang="en-CA" dirty="0"/>
              <a:t>Sine with argument</a:t>
            </a:r>
          </a:p>
          <a:p>
            <a:r>
              <a:rPr lang="en-CA" dirty="0"/>
              <a:t>in radians</a:t>
            </a:r>
          </a:p>
        </p:txBody>
      </p:sp>
      <p:cxnSp>
        <p:nvCxnSpPr>
          <p:cNvPr id="13" name="Straight Arrow Connector 12"/>
          <p:cNvCxnSpPr>
            <a:cxnSpLocks/>
          </p:cNvCxnSpPr>
          <p:nvPr/>
        </p:nvCxnSpPr>
        <p:spPr>
          <a:xfrm flipH="1" flipV="1">
            <a:off x="1934211" y="2507938"/>
            <a:ext cx="413753" cy="19106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H="1">
            <a:off x="1934212" y="2786162"/>
            <a:ext cx="413752" cy="30106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3942" y="5033156"/>
            <a:ext cx="2018053" cy="646331"/>
          </a:xfrm>
          <a:prstGeom prst="rect">
            <a:avLst/>
          </a:prstGeom>
          <a:solidFill>
            <a:schemeClr val="accent1"/>
          </a:solidFill>
          <a:ln w="19050">
            <a:solidFill>
              <a:schemeClr val="accent1"/>
            </a:solidFill>
          </a:ln>
        </p:spPr>
        <p:txBody>
          <a:bodyPr wrap="none" rtlCol="0">
            <a:spAutoFit/>
          </a:bodyPr>
          <a:lstStyle/>
          <a:p>
            <a:r>
              <a:rPr lang="en-CA" dirty="0"/>
              <a:t>Sine with argument</a:t>
            </a:r>
          </a:p>
          <a:p>
            <a:r>
              <a:rPr lang="en-CA" dirty="0"/>
              <a:t>in degrees</a:t>
            </a:r>
          </a:p>
        </p:txBody>
      </p:sp>
      <p:sp>
        <p:nvSpPr>
          <p:cNvPr id="24" name="TextBox 23"/>
          <p:cNvSpPr txBox="1"/>
          <p:nvPr/>
        </p:nvSpPr>
        <p:spPr>
          <a:xfrm>
            <a:off x="6184856" y="1586668"/>
            <a:ext cx="1794594" cy="369332"/>
          </a:xfrm>
          <a:prstGeom prst="rect">
            <a:avLst/>
          </a:prstGeom>
          <a:solidFill>
            <a:schemeClr val="accent1"/>
          </a:solidFill>
          <a:ln w="19050">
            <a:solidFill>
              <a:schemeClr val="accent1"/>
            </a:solidFill>
          </a:ln>
        </p:spPr>
        <p:txBody>
          <a:bodyPr wrap="none" rtlCol="0">
            <a:spAutoFit/>
          </a:bodyPr>
          <a:lstStyle/>
          <a:p>
            <a:r>
              <a:rPr lang="en-CA" dirty="0"/>
              <a:t>Logarithm base e</a:t>
            </a:r>
          </a:p>
        </p:txBody>
      </p:sp>
      <p:sp>
        <p:nvSpPr>
          <p:cNvPr id="27" name="TextBox 26"/>
          <p:cNvSpPr txBox="1"/>
          <p:nvPr/>
        </p:nvSpPr>
        <p:spPr>
          <a:xfrm>
            <a:off x="6184856" y="2603473"/>
            <a:ext cx="1913216" cy="369332"/>
          </a:xfrm>
          <a:prstGeom prst="rect">
            <a:avLst/>
          </a:prstGeom>
          <a:solidFill>
            <a:schemeClr val="accent1"/>
          </a:solidFill>
          <a:ln w="19050">
            <a:solidFill>
              <a:schemeClr val="accent1"/>
            </a:solidFill>
          </a:ln>
        </p:spPr>
        <p:txBody>
          <a:bodyPr wrap="none" rtlCol="0">
            <a:spAutoFit/>
          </a:bodyPr>
          <a:lstStyle/>
          <a:p>
            <a:r>
              <a:rPr lang="en-CA" dirty="0"/>
              <a:t>Logarithm base 10</a:t>
            </a:r>
          </a:p>
        </p:txBody>
      </p:sp>
      <mc:AlternateContent xmlns:mc="http://schemas.openxmlformats.org/markup-compatibility/2006" xmlns:a14="http://schemas.microsoft.com/office/drawing/2010/main">
        <mc:Choice Requires="a14">
          <p:sp>
            <p:nvSpPr>
              <p:cNvPr id="30" name="TextBox 29"/>
              <p:cNvSpPr txBox="1"/>
              <p:nvPr/>
            </p:nvSpPr>
            <p:spPr>
              <a:xfrm>
                <a:off x="6256803" y="3402816"/>
                <a:ext cx="482504" cy="369332"/>
              </a:xfrm>
              <a:prstGeom prst="rect">
                <a:avLst/>
              </a:prstGeom>
              <a:solidFill>
                <a:schemeClr val="accent1"/>
              </a:solidFill>
              <a:ln w="19050">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i="1" dirty="0" smtClean="0">
                              <a:latin typeface="Cambria Math" panose="02040503050406030204" pitchFamily="18" charset="0"/>
                            </a:rPr>
                          </m:ctrlPr>
                        </m:sSupPr>
                        <m:e>
                          <m:r>
                            <a:rPr lang="en-CA" i="1" dirty="0" smtClean="0">
                              <a:latin typeface="Cambria Math" panose="02040503050406030204" pitchFamily="18" charset="0"/>
                            </a:rPr>
                            <m:t>𝑒</m:t>
                          </m:r>
                        </m:e>
                        <m:sup>
                          <m:r>
                            <a:rPr lang="en-CA" b="0" i="1" dirty="0" smtClean="0">
                              <a:latin typeface="Cambria Math" panose="02040503050406030204" pitchFamily="18" charset="0"/>
                            </a:rPr>
                            <m:t>𝑥</m:t>
                          </m:r>
                        </m:sup>
                      </m:sSup>
                    </m:oMath>
                  </m:oMathPara>
                </a14:m>
                <a:endParaRPr lang="en-CA" dirty="0"/>
              </a:p>
            </p:txBody>
          </p:sp>
        </mc:Choice>
        <mc:Fallback xmlns="">
          <p:sp>
            <p:nvSpPr>
              <p:cNvPr id="30" name="TextBox 29"/>
              <p:cNvSpPr txBox="1">
                <a:spLocks noRot="1" noChangeAspect="1" noMove="1" noResize="1" noEditPoints="1" noAdjustHandles="1" noChangeArrowheads="1" noChangeShapeType="1" noTextEdit="1"/>
              </p:cNvSpPr>
              <p:nvPr/>
            </p:nvSpPr>
            <p:spPr>
              <a:xfrm>
                <a:off x="6256803" y="3402816"/>
                <a:ext cx="482504" cy="369332"/>
              </a:xfrm>
              <a:prstGeom prst="rect">
                <a:avLst/>
              </a:prstGeom>
              <a:blipFill>
                <a:blip r:embed="rId5"/>
                <a:stretch>
                  <a:fillRect/>
                </a:stretch>
              </a:blipFill>
              <a:ln w="1905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399002" y="4571491"/>
                <a:ext cx="2330495" cy="923330"/>
              </a:xfrm>
              <a:prstGeom prst="rect">
                <a:avLst/>
              </a:prstGeom>
              <a:solidFill>
                <a:schemeClr val="accent1"/>
              </a:solidFill>
              <a:ln w="19050">
                <a:solidFill>
                  <a:schemeClr val="accent1"/>
                </a:solidFill>
              </a:ln>
            </p:spPr>
            <p:txBody>
              <a:bodyPr wrap="square" rtlCol="0">
                <a:spAutoFit/>
              </a:bodyPr>
              <a:lstStyle/>
              <a:p>
                <a:r>
                  <a:rPr lang="en-CA" dirty="0"/>
                  <a:t>If you just want the number </a:t>
                </a:r>
                <a:r>
                  <a:rPr lang="en-CA" i="1" dirty="0"/>
                  <a:t>e,</a:t>
                </a:r>
              </a:p>
              <a:p>
                <a:r>
                  <a:rPr lang="en-CA" dirty="0"/>
                  <a:t>then evaluate </a:t>
                </a:r>
                <a14:m>
                  <m:oMath xmlns:m="http://schemas.openxmlformats.org/officeDocument/2006/math">
                    <m:sSup>
                      <m:sSupPr>
                        <m:ctrlPr>
                          <a:rPr lang="en-CA" i="1" dirty="0" smtClean="0">
                            <a:latin typeface="Cambria Math" panose="02040503050406030204" pitchFamily="18" charset="0"/>
                          </a:rPr>
                        </m:ctrlPr>
                      </m:sSupPr>
                      <m:e>
                        <m:r>
                          <a:rPr lang="en-CA" i="1" dirty="0" smtClean="0">
                            <a:latin typeface="Cambria Math" panose="02040503050406030204" pitchFamily="18" charset="0"/>
                          </a:rPr>
                          <m:t>𝑒</m:t>
                        </m:r>
                      </m:e>
                      <m:sup>
                        <m:r>
                          <a:rPr lang="en-CA" b="0" i="1" dirty="0" smtClean="0">
                            <a:latin typeface="Cambria Math" panose="02040503050406030204" pitchFamily="18" charset="0"/>
                          </a:rPr>
                          <m:t>1</m:t>
                        </m:r>
                      </m:sup>
                    </m:sSup>
                  </m:oMath>
                </a14:m>
                <a:endParaRPr lang="en-CA" dirty="0"/>
              </a:p>
            </p:txBody>
          </p:sp>
        </mc:Choice>
        <mc:Fallback xmlns="">
          <p:sp>
            <p:nvSpPr>
              <p:cNvPr id="31" name="TextBox 30"/>
              <p:cNvSpPr txBox="1">
                <a:spLocks noRot="1" noChangeAspect="1" noMove="1" noResize="1" noEditPoints="1" noAdjustHandles="1" noChangeArrowheads="1" noChangeShapeType="1" noTextEdit="1"/>
              </p:cNvSpPr>
              <p:nvPr/>
            </p:nvSpPr>
            <p:spPr>
              <a:xfrm>
                <a:off x="6399002" y="4571491"/>
                <a:ext cx="2330495" cy="923330"/>
              </a:xfrm>
              <a:prstGeom prst="rect">
                <a:avLst/>
              </a:prstGeom>
              <a:blipFill>
                <a:blip r:embed="rId6"/>
                <a:stretch>
                  <a:fillRect l="-1613" t="-1316" b="-6579"/>
                </a:stretch>
              </a:blipFill>
              <a:ln w="19050">
                <a:solidFill>
                  <a:schemeClr val="accent1"/>
                </a:solidFill>
              </a:ln>
            </p:spPr>
            <p:txBody>
              <a:bodyPr/>
              <a:lstStyle/>
              <a:p>
                <a:r>
                  <a:rPr lang="en-US">
                    <a:noFill/>
                  </a:rPr>
                  <a:t> </a:t>
                </a:r>
              </a:p>
            </p:txBody>
          </p:sp>
        </mc:Fallback>
      </mc:AlternateContent>
      <p:sp>
        <p:nvSpPr>
          <p:cNvPr id="32" name="TextBox 31"/>
          <p:cNvSpPr txBox="1"/>
          <p:nvPr/>
        </p:nvSpPr>
        <p:spPr>
          <a:xfrm>
            <a:off x="10849799" y="2276829"/>
            <a:ext cx="1047924" cy="646331"/>
          </a:xfrm>
          <a:prstGeom prst="rect">
            <a:avLst/>
          </a:prstGeom>
          <a:solidFill>
            <a:schemeClr val="accent1"/>
          </a:solidFill>
          <a:ln w="19050">
            <a:solidFill>
              <a:schemeClr val="accent1"/>
            </a:solidFill>
          </a:ln>
        </p:spPr>
        <p:txBody>
          <a:bodyPr wrap="square" rtlCol="0">
            <a:spAutoFit/>
          </a:bodyPr>
          <a:lstStyle/>
          <a:p>
            <a:r>
              <a:rPr lang="en-CA" dirty="0"/>
              <a:t>Gamma function</a:t>
            </a:r>
          </a:p>
        </p:txBody>
      </p:sp>
      <p:sp>
        <p:nvSpPr>
          <p:cNvPr id="33" name="TextBox 32"/>
          <p:cNvSpPr txBox="1"/>
          <p:nvPr/>
        </p:nvSpPr>
        <p:spPr>
          <a:xfrm>
            <a:off x="10207520" y="4115984"/>
            <a:ext cx="1556683" cy="1754326"/>
          </a:xfrm>
          <a:prstGeom prst="rect">
            <a:avLst/>
          </a:prstGeom>
          <a:solidFill>
            <a:schemeClr val="accent1"/>
          </a:solidFill>
          <a:ln w="19050">
            <a:solidFill>
              <a:schemeClr val="accent1"/>
            </a:solidFill>
          </a:ln>
        </p:spPr>
        <p:txBody>
          <a:bodyPr wrap="square" rtlCol="0">
            <a:spAutoFit/>
          </a:bodyPr>
          <a:lstStyle/>
          <a:p>
            <a:r>
              <a:rPr lang="en-CA" dirty="0"/>
              <a:t>Bessel function of the first kind of order 1, evaluated at x=2</a:t>
            </a:r>
          </a:p>
        </p:txBody>
      </p:sp>
    </p:spTree>
    <p:extLst>
      <p:ext uri="{BB962C8B-B14F-4D97-AF65-F5344CB8AC3E}">
        <p14:creationId xmlns:p14="http://schemas.microsoft.com/office/powerpoint/2010/main" val="2381258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txBox="1">
                <a:spLocks/>
              </p:cNvSpPr>
              <p:nvPr/>
            </p:nvSpPr>
            <p:spPr>
              <a:xfrm>
                <a:off x="838199" y="1105592"/>
                <a:ext cx="10284229" cy="55346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Calculating the p-value using the ‘stats’ library in </a:t>
                </a:r>
                <a:r>
                  <a:rPr lang="en-CA" dirty="0" err="1"/>
                  <a:t>scipy</a:t>
                </a:r>
                <a:r>
                  <a:rPr lang="en-CA" dirty="0"/>
                  <a:t>:</a:t>
                </a:r>
              </a:p>
              <a:p>
                <a:endParaRPr lang="en-CA" dirty="0"/>
              </a:p>
              <a:p>
                <a:endParaRPr lang="en-CA" dirty="0"/>
              </a:p>
              <a:p>
                <a:endParaRPr lang="en-CA" dirty="0"/>
              </a:p>
              <a:p>
                <a:endParaRPr lang="en-CA" dirty="0"/>
              </a:p>
              <a:p>
                <a:r>
                  <a:rPr lang="en-CA" dirty="0"/>
                  <a:t>For our fit, we get p=0.0407,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ea typeface="Cambria Math" panose="02040503050406030204" pitchFamily="18" charset="0"/>
                          </a:rPr>
                          <m:t>𝜈</m:t>
                        </m:r>
                      </m:sub>
                      <m:sup>
                        <m:r>
                          <a:rPr lang="en-CA" i="1">
                            <a:latin typeface="Cambria Math" panose="02040503050406030204" pitchFamily="18" charset="0"/>
                          </a:rPr>
                          <m:t>2</m:t>
                        </m:r>
                      </m:sup>
                    </m:sSubSup>
                    <m:r>
                      <a:rPr lang="en-CA" smtClean="0">
                        <a:latin typeface="Cambria Math" panose="02040503050406030204" pitchFamily="18" charset="0"/>
                      </a:rPr>
                      <m:t>=</m:t>
                    </m:r>
                    <m:r>
                      <a:rPr lang="en-CA" i="1" smtClean="0">
                        <a:latin typeface="Cambria Math" panose="02040503050406030204" pitchFamily="18" charset="0"/>
                      </a:rPr>
                      <m:t>1.2651</m:t>
                    </m:r>
                  </m:oMath>
                </a14:m>
                <a:endParaRPr lang="en-CA" dirty="0"/>
              </a:p>
              <a:p>
                <a:r>
                  <a:rPr lang="en-CA" dirty="0"/>
                  <a:t>The p-value is below 0.05. It looks like many of the data points are more than one </a:t>
                </a:r>
                <a:r>
                  <a:rPr lang="en-CA" dirty="0" err="1"/>
                  <a:t>std</a:t>
                </a:r>
                <a:r>
                  <a:rPr lang="en-CA" dirty="0"/>
                  <a:t> dev away from the curve. Maybe we need to retake the data a little more carefully or maybe our uncertainties on the intensities were slightly underestimated. Or maybe we were just unlucky.</a:t>
                </a:r>
              </a:p>
              <a:p>
                <a:endParaRPr lang="en-CA" dirty="0"/>
              </a:p>
            </p:txBody>
          </p:sp>
        </mc:Choice>
        <mc:Fallback>
          <p:sp>
            <p:nvSpPr>
              <p:cNvPr id="3" name="Content Placeholder 2"/>
              <p:cNvSpPr txBox="1">
                <a:spLocks noRot="1" noChangeAspect="1" noMove="1" noResize="1" noEditPoints="1" noAdjustHandles="1" noChangeArrowheads="1" noChangeShapeType="1" noTextEdit="1"/>
              </p:cNvSpPr>
              <p:nvPr/>
            </p:nvSpPr>
            <p:spPr>
              <a:xfrm>
                <a:off x="838199" y="1105592"/>
                <a:ext cx="10284229" cy="5534694"/>
              </a:xfrm>
              <a:prstGeom prst="rect">
                <a:avLst/>
              </a:prstGeom>
              <a:blipFill>
                <a:blip r:embed="rId2"/>
                <a:stretch>
                  <a:fillRect l="-986" t="-1831" r="-148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EB47C9C-6E5E-F74D-9C87-E0C9F9606F8B}"/>
              </a:ext>
            </a:extLst>
          </p:cNvPr>
          <p:cNvPicPr>
            <a:picLocks noChangeAspect="1"/>
          </p:cNvPicPr>
          <p:nvPr/>
        </p:nvPicPr>
        <p:blipFill>
          <a:blip r:embed="rId3"/>
          <a:stretch>
            <a:fillRect/>
          </a:stretch>
        </p:blipFill>
        <p:spPr>
          <a:xfrm>
            <a:off x="3211551" y="1713261"/>
            <a:ext cx="4876800" cy="1803400"/>
          </a:xfrm>
          <a:prstGeom prst="rect">
            <a:avLst/>
          </a:prstGeom>
        </p:spPr>
      </p:pic>
    </p:spTree>
    <p:extLst>
      <p:ext uri="{BB962C8B-B14F-4D97-AF65-F5344CB8AC3E}">
        <p14:creationId xmlns:p14="http://schemas.microsoft.com/office/powerpoint/2010/main" val="15952562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9A04EA3-C48A-474F-BB96-E06B86EDBB5F}"/>
              </a:ext>
            </a:extLst>
          </p:cNvPr>
          <p:cNvSpPr txBox="1">
            <a:spLocks/>
          </p:cNvSpPr>
          <p:nvPr/>
        </p:nvSpPr>
        <p:spPr>
          <a:xfrm>
            <a:off x="755821" y="121546"/>
            <a:ext cx="10506075" cy="63924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Third example: let’s determine the radii of the fringes in the image ‘rgba_noise_2.tif’</a:t>
            </a:r>
          </a:p>
          <a:p>
            <a:r>
              <a:rPr lang="en-CA" dirty="0"/>
              <a:t>First, read the image data into an array using </a:t>
            </a:r>
            <a:r>
              <a:rPr lang="en-CA" dirty="0" err="1"/>
              <a:t>Pyplots</a:t>
            </a:r>
            <a:r>
              <a:rPr lang="en-CA" dirty="0"/>
              <a:t> </a:t>
            </a:r>
            <a:r>
              <a:rPr lang="en-CA" dirty="0" err="1"/>
              <a:t>imread</a:t>
            </a:r>
            <a:r>
              <a:rPr lang="en-CA" dirty="0"/>
              <a:t>() function and average over the 3 colours channels and 1 alpha value channel to get an intensity matrix:</a:t>
            </a:r>
          </a:p>
          <a:p>
            <a:endParaRPr lang="en-CA" dirty="0"/>
          </a:p>
          <a:p>
            <a:pPr marL="0" indent="0">
              <a:buFont typeface="Arial" panose="020B0604020202020204" pitchFamily="34" charset="0"/>
              <a:buNone/>
            </a:pPr>
            <a:endParaRPr lang="en-US" i="1" dirty="0">
              <a:latin typeface="Cambria Math" panose="02040503050406030204" pitchFamily="18" charset="0"/>
            </a:endParaRPr>
          </a:p>
          <a:p>
            <a:pPr marL="0" indent="0">
              <a:buFont typeface="Arial" panose="020B0604020202020204" pitchFamily="34" charset="0"/>
              <a:buNone/>
            </a:pPr>
            <a:endParaRPr lang="en-CA" dirty="0"/>
          </a:p>
          <a:p>
            <a:pPr marL="0" indent="0">
              <a:buFont typeface="Arial" panose="020B0604020202020204" pitchFamily="34" charset="0"/>
              <a:buNone/>
            </a:pPr>
            <a:endParaRPr lang="en-CA" dirty="0"/>
          </a:p>
          <a:p>
            <a:endParaRPr lang="en-CA" dirty="0"/>
          </a:p>
        </p:txBody>
      </p:sp>
      <p:pic>
        <p:nvPicPr>
          <p:cNvPr id="6" name="Picture 5">
            <a:extLst>
              <a:ext uri="{FF2B5EF4-FFF2-40B4-BE49-F238E27FC236}">
                <a16:creationId xmlns:a16="http://schemas.microsoft.com/office/drawing/2014/main" id="{B9C253F5-7B9A-1E4D-BCC8-828317D64C43}"/>
              </a:ext>
            </a:extLst>
          </p:cNvPr>
          <p:cNvPicPr>
            <a:picLocks noChangeAspect="1"/>
          </p:cNvPicPr>
          <p:nvPr/>
        </p:nvPicPr>
        <p:blipFill>
          <a:blip r:embed="rId2"/>
          <a:stretch>
            <a:fillRect/>
          </a:stretch>
        </p:blipFill>
        <p:spPr>
          <a:xfrm>
            <a:off x="3029636" y="2604359"/>
            <a:ext cx="5725002" cy="3277458"/>
          </a:xfrm>
          <a:prstGeom prst="rect">
            <a:avLst/>
          </a:prstGeom>
        </p:spPr>
      </p:pic>
    </p:spTree>
    <p:extLst>
      <p:ext uri="{BB962C8B-B14F-4D97-AF65-F5344CB8AC3E}">
        <p14:creationId xmlns:p14="http://schemas.microsoft.com/office/powerpoint/2010/main" val="7402076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Next, since the image is circularly symmetric about the centre, we can just work with a horizontal profile through the middle of the fringe pattern</a:t>
            </a:r>
          </a:p>
          <a:p>
            <a:r>
              <a:rPr lang="en-CA" dirty="0"/>
              <a:t>But since the image is a bit noisy, let’s take a narrow horizontal strip near the centre (say, 10 rows of pixels high) and average over the rows to smooth out the noise a little</a:t>
            </a:r>
          </a:p>
          <a:p>
            <a:r>
              <a:rPr lang="en-CA" dirty="0"/>
              <a:t>If the strip is sufficiently narrow, the rings are approximately vertical over the strip and their curvature shouldn’t affect the average over the rows</a:t>
            </a:r>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spTree>
    <p:extLst>
      <p:ext uri="{BB962C8B-B14F-4D97-AF65-F5344CB8AC3E}">
        <p14:creationId xmlns:p14="http://schemas.microsoft.com/office/powerpoint/2010/main" val="11941416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3D0097-2C41-274F-83B4-9965966B59F7}"/>
              </a:ext>
            </a:extLst>
          </p:cNvPr>
          <p:cNvPicPr>
            <a:picLocks noChangeAspect="1"/>
          </p:cNvPicPr>
          <p:nvPr/>
        </p:nvPicPr>
        <p:blipFill>
          <a:blip r:embed="rId2"/>
          <a:stretch>
            <a:fillRect/>
          </a:stretch>
        </p:blipFill>
        <p:spPr>
          <a:xfrm>
            <a:off x="461010" y="2067560"/>
            <a:ext cx="6743700" cy="34544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We can grab a strip from the intensity matrix using array slicing</a:t>
            </a:r>
          </a:p>
          <a:p>
            <a:r>
              <a:rPr lang="en-CA" dirty="0"/>
              <a:t>After averaging over rows, let’s plot the profile</a:t>
            </a:r>
          </a:p>
          <a:p>
            <a:endParaRPr lang="en-CA" dirty="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6" name="Picture 5">
            <a:extLst>
              <a:ext uri="{FF2B5EF4-FFF2-40B4-BE49-F238E27FC236}">
                <a16:creationId xmlns:a16="http://schemas.microsoft.com/office/drawing/2014/main" id="{96505AB2-1C0B-A748-A760-A1FA5615CF90}"/>
              </a:ext>
            </a:extLst>
          </p:cNvPr>
          <p:cNvPicPr>
            <a:picLocks noChangeAspect="1"/>
          </p:cNvPicPr>
          <p:nvPr/>
        </p:nvPicPr>
        <p:blipFill>
          <a:blip r:embed="rId3"/>
          <a:stretch>
            <a:fillRect/>
          </a:stretch>
        </p:blipFill>
        <p:spPr>
          <a:xfrm>
            <a:off x="6990080" y="2067560"/>
            <a:ext cx="4978400" cy="3378200"/>
          </a:xfrm>
          <a:prstGeom prst="rect">
            <a:avLst/>
          </a:prstGeom>
        </p:spPr>
      </p:pic>
    </p:spTree>
    <p:extLst>
      <p:ext uri="{BB962C8B-B14F-4D97-AF65-F5344CB8AC3E}">
        <p14:creationId xmlns:p14="http://schemas.microsoft.com/office/powerpoint/2010/main" val="11402031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In the plot of the intensity profile, use the cursor tool to find an x-coordinate for the left and right ends of each bump</a:t>
            </a:r>
          </a:p>
          <a:p>
            <a:r>
              <a:rPr lang="en-CA" dirty="0"/>
              <a:t>For example, for bump 2 I’ll use x=34 and x=51 for the left and right ends, respectively</a:t>
            </a:r>
          </a:p>
          <a:p>
            <a:pPr marL="0" indent="0">
              <a:buNone/>
            </a:pPr>
            <a:endParaRPr lang="en-CA" dirty="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5" name="Picture 4">
            <a:extLst>
              <a:ext uri="{FF2B5EF4-FFF2-40B4-BE49-F238E27FC236}">
                <a16:creationId xmlns:a16="http://schemas.microsoft.com/office/drawing/2014/main" id="{75608078-74F4-5B45-8631-A39E5E8D8440}"/>
              </a:ext>
            </a:extLst>
          </p:cNvPr>
          <p:cNvPicPr>
            <a:picLocks noChangeAspect="1"/>
          </p:cNvPicPr>
          <p:nvPr/>
        </p:nvPicPr>
        <p:blipFill>
          <a:blip r:embed="rId2"/>
          <a:stretch>
            <a:fillRect/>
          </a:stretch>
        </p:blipFill>
        <p:spPr>
          <a:xfrm>
            <a:off x="6091236" y="2247328"/>
            <a:ext cx="4966100" cy="4371404"/>
          </a:xfrm>
          <a:prstGeom prst="rect">
            <a:avLst/>
          </a:prstGeom>
        </p:spPr>
      </p:pic>
      <p:pic>
        <p:nvPicPr>
          <p:cNvPr id="6" name="Picture 5">
            <a:extLst>
              <a:ext uri="{FF2B5EF4-FFF2-40B4-BE49-F238E27FC236}">
                <a16:creationId xmlns:a16="http://schemas.microsoft.com/office/drawing/2014/main" id="{4A79DA3E-8B6B-584F-86A2-435936EA071A}"/>
              </a:ext>
            </a:extLst>
          </p:cNvPr>
          <p:cNvPicPr>
            <a:picLocks noChangeAspect="1"/>
          </p:cNvPicPr>
          <p:nvPr/>
        </p:nvPicPr>
        <p:blipFill>
          <a:blip r:embed="rId3"/>
          <a:stretch>
            <a:fillRect/>
          </a:stretch>
        </p:blipFill>
        <p:spPr>
          <a:xfrm>
            <a:off x="847726" y="2247328"/>
            <a:ext cx="4966101" cy="4371404"/>
          </a:xfrm>
          <a:prstGeom prst="rect">
            <a:avLst/>
          </a:prstGeom>
        </p:spPr>
      </p:pic>
      <p:cxnSp>
        <p:nvCxnSpPr>
          <p:cNvPr id="10" name="Straight Arrow Connector 9">
            <a:extLst>
              <a:ext uri="{FF2B5EF4-FFF2-40B4-BE49-F238E27FC236}">
                <a16:creationId xmlns:a16="http://schemas.microsoft.com/office/drawing/2014/main" id="{DF05BEB5-2185-6F40-86D0-418C0F66B0FC}"/>
              </a:ext>
            </a:extLst>
          </p:cNvPr>
          <p:cNvCxnSpPr/>
          <p:nvPr/>
        </p:nvCxnSpPr>
        <p:spPr>
          <a:xfrm>
            <a:off x="1755648" y="5169408"/>
            <a:ext cx="85344" cy="69494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426C027-97F8-D947-95FA-3917EB3FE4B4}"/>
              </a:ext>
            </a:extLst>
          </p:cNvPr>
          <p:cNvCxnSpPr/>
          <p:nvPr/>
        </p:nvCxnSpPr>
        <p:spPr>
          <a:xfrm flipH="1">
            <a:off x="7315200" y="5169408"/>
            <a:ext cx="109728" cy="694944"/>
          </a:xfrm>
          <a:prstGeom prst="straightConnector1">
            <a:avLst/>
          </a:prstGeom>
          <a:ln w="349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884EE5-DBB6-2543-97A5-5ACC904EF2E9}"/>
              </a:ext>
            </a:extLst>
          </p:cNvPr>
          <p:cNvSpPr/>
          <p:nvPr/>
        </p:nvSpPr>
        <p:spPr>
          <a:xfrm>
            <a:off x="847726" y="6426313"/>
            <a:ext cx="1466089" cy="192419"/>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3F7D9557-6003-8148-BCB3-6C8C3C1D4B3B}"/>
              </a:ext>
            </a:extLst>
          </p:cNvPr>
          <p:cNvSpPr/>
          <p:nvPr/>
        </p:nvSpPr>
        <p:spPr>
          <a:xfrm>
            <a:off x="6112955" y="6430757"/>
            <a:ext cx="1466089" cy="192419"/>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73090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Create one 12-element row vector for all of these left-end coordinates and another row vector for the right-end coordinates</a:t>
            </a:r>
          </a:p>
          <a:p>
            <a:r>
              <a:rPr lang="en-CA" dirty="0"/>
              <a:t>Also, instantiate 12 element row vectors with zeros that will hold the centres and widths of the 12 bumps (the elements will be determined one-by-one in a loop)</a:t>
            </a:r>
          </a:p>
          <a:p>
            <a:pPr marL="0" indent="0">
              <a:buNone/>
            </a:pPr>
            <a:endParaRPr lang="en-CA" dirty="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185A14B1-681E-7E43-B592-40D95FE87D86}"/>
              </a:ext>
            </a:extLst>
          </p:cNvPr>
          <p:cNvPicPr>
            <a:picLocks noChangeAspect="1"/>
          </p:cNvPicPr>
          <p:nvPr/>
        </p:nvPicPr>
        <p:blipFill>
          <a:blip r:embed="rId2"/>
          <a:stretch>
            <a:fillRect/>
          </a:stretch>
        </p:blipFill>
        <p:spPr>
          <a:xfrm>
            <a:off x="2019300" y="3143593"/>
            <a:ext cx="7239000" cy="2374900"/>
          </a:xfrm>
          <a:prstGeom prst="rect">
            <a:avLst/>
          </a:prstGeom>
        </p:spPr>
      </p:pic>
    </p:spTree>
    <p:extLst>
      <p:ext uri="{BB962C8B-B14F-4D97-AF65-F5344CB8AC3E}">
        <p14:creationId xmlns:p14="http://schemas.microsoft.com/office/powerpoint/2010/main" val="33663772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Next, we def a four-parameter Gaussian like we did in the previous example and loop over all the bumps, fitting the Gaussian to each one at a time</a:t>
            </a:r>
          </a:p>
          <a:p>
            <a:pPr marL="0" indent="0">
              <a:buNone/>
            </a:pPr>
            <a:endParaRPr lang="en-CA" dirty="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5" name="Picture 4">
            <a:extLst>
              <a:ext uri="{FF2B5EF4-FFF2-40B4-BE49-F238E27FC236}">
                <a16:creationId xmlns:a16="http://schemas.microsoft.com/office/drawing/2014/main" id="{35290749-3572-F248-A87B-C1D8DA29A70D}"/>
              </a:ext>
            </a:extLst>
          </p:cNvPr>
          <p:cNvPicPr>
            <a:picLocks noChangeAspect="1"/>
          </p:cNvPicPr>
          <p:nvPr/>
        </p:nvPicPr>
        <p:blipFill>
          <a:blip r:embed="rId2"/>
          <a:stretch>
            <a:fillRect/>
          </a:stretch>
        </p:blipFill>
        <p:spPr>
          <a:xfrm>
            <a:off x="467313" y="1988818"/>
            <a:ext cx="7239000" cy="3721100"/>
          </a:xfrm>
          <a:prstGeom prst="rect">
            <a:avLst/>
          </a:prstGeom>
        </p:spPr>
      </p:pic>
      <p:pic>
        <p:nvPicPr>
          <p:cNvPr id="6" name="Picture 5">
            <a:extLst>
              <a:ext uri="{FF2B5EF4-FFF2-40B4-BE49-F238E27FC236}">
                <a16:creationId xmlns:a16="http://schemas.microsoft.com/office/drawing/2014/main" id="{5D35E278-04A4-EC4B-B08D-BC00C8CB3C33}"/>
              </a:ext>
            </a:extLst>
          </p:cNvPr>
          <p:cNvPicPr>
            <a:picLocks noChangeAspect="1"/>
          </p:cNvPicPr>
          <p:nvPr/>
        </p:nvPicPr>
        <p:blipFill>
          <a:blip r:embed="rId3"/>
          <a:stretch>
            <a:fillRect/>
          </a:stretch>
        </p:blipFill>
        <p:spPr>
          <a:xfrm>
            <a:off x="7955552" y="1988819"/>
            <a:ext cx="1612628" cy="4372495"/>
          </a:xfrm>
          <a:prstGeom prst="rect">
            <a:avLst/>
          </a:prstGeom>
        </p:spPr>
      </p:pic>
      <p:pic>
        <p:nvPicPr>
          <p:cNvPr id="7" name="Picture 6">
            <a:extLst>
              <a:ext uri="{FF2B5EF4-FFF2-40B4-BE49-F238E27FC236}">
                <a16:creationId xmlns:a16="http://schemas.microsoft.com/office/drawing/2014/main" id="{4ACE5BCD-FA70-3C49-83C1-4F22903ACC00}"/>
              </a:ext>
            </a:extLst>
          </p:cNvPr>
          <p:cNvPicPr>
            <a:picLocks noChangeAspect="1"/>
          </p:cNvPicPr>
          <p:nvPr/>
        </p:nvPicPr>
        <p:blipFill>
          <a:blip r:embed="rId4"/>
          <a:stretch>
            <a:fillRect/>
          </a:stretch>
        </p:blipFill>
        <p:spPr>
          <a:xfrm>
            <a:off x="10057672" y="1988818"/>
            <a:ext cx="1612628" cy="4372496"/>
          </a:xfrm>
          <a:prstGeom prst="rect">
            <a:avLst/>
          </a:prstGeom>
        </p:spPr>
      </p:pic>
      <p:sp>
        <p:nvSpPr>
          <p:cNvPr id="8" name="TextBox 7">
            <a:extLst>
              <a:ext uri="{FF2B5EF4-FFF2-40B4-BE49-F238E27FC236}">
                <a16:creationId xmlns:a16="http://schemas.microsoft.com/office/drawing/2014/main" id="{5F783D8A-D424-AE4F-A2CA-C49B7EFF07F5}"/>
              </a:ext>
            </a:extLst>
          </p:cNvPr>
          <p:cNvSpPr txBox="1"/>
          <p:nvPr/>
        </p:nvSpPr>
        <p:spPr>
          <a:xfrm>
            <a:off x="8023308" y="1600198"/>
            <a:ext cx="1482778" cy="369332"/>
          </a:xfrm>
          <a:prstGeom prst="rect">
            <a:avLst/>
          </a:prstGeom>
          <a:noFill/>
        </p:spPr>
        <p:txBody>
          <a:bodyPr wrap="none" rtlCol="0">
            <a:spAutoFit/>
          </a:bodyPr>
          <a:lstStyle/>
          <a:p>
            <a:r>
              <a:rPr lang="en-US" dirty="0"/>
              <a:t>Bump </a:t>
            </a:r>
            <a:r>
              <a:rPr lang="en-US" dirty="0" err="1"/>
              <a:t>centres</a:t>
            </a:r>
            <a:endParaRPr lang="en-US" dirty="0"/>
          </a:p>
        </p:txBody>
      </p:sp>
      <p:sp>
        <p:nvSpPr>
          <p:cNvPr id="9" name="TextBox 8">
            <a:extLst>
              <a:ext uri="{FF2B5EF4-FFF2-40B4-BE49-F238E27FC236}">
                <a16:creationId xmlns:a16="http://schemas.microsoft.com/office/drawing/2014/main" id="{522A44E6-FFA3-F24B-A31B-2A05D297E739}"/>
              </a:ext>
            </a:extLst>
          </p:cNvPr>
          <p:cNvSpPr txBox="1"/>
          <p:nvPr/>
        </p:nvSpPr>
        <p:spPr>
          <a:xfrm>
            <a:off x="10134459" y="1600197"/>
            <a:ext cx="1459054" cy="369332"/>
          </a:xfrm>
          <a:prstGeom prst="rect">
            <a:avLst/>
          </a:prstGeom>
          <a:noFill/>
        </p:spPr>
        <p:txBody>
          <a:bodyPr wrap="none" rtlCol="0">
            <a:spAutoFit/>
          </a:bodyPr>
          <a:lstStyle/>
          <a:p>
            <a:r>
              <a:rPr lang="en-US" dirty="0"/>
              <a:t>Bump Widths</a:t>
            </a:r>
          </a:p>
        </p:txBody>
      </p:sp>
    </p:spTree>
    <p:extLst>
      <p:ext uri="{BB962C8B-B14F-4D97-AF65-F5344CB8AC3E}">
        <p14:creationId xmlns:p14="http://schemas.microsoft.com/office/powerpoint/2010/main" val="2342652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lnSpcReduction="10000"/>
          </a:bodyPr>
          <a:lstStyle/>
          <a:p>
            <a:r>
              <a:rPr lang="en-CA" dirty="0"/>
              <a:t>Now, the first 6 bumps are from the left ends of the fringes (from largest radius fringe to smallest radius fringe) and the last 6 bumps are from the right ends of the fringes (from smallest radius fringe to largest radius fringe)</a:t>
            </a:r>
          </a:p>
          <a:p>
            <a:r>
              <a:rPr lang="en-CA" dirty="0"/>
              <a:t>Create two vectors, one for the centres of the left sides of the fringes and one for the centres of the right sides of the fringes (from smallest radius fringe to largest radius fringe)</a:t>
            </a:r>
          </a:p>
          <a:p>
            <a:r>
              <a:rPr lang="en-CA" dirty="0"/>
              <a:t>The radius is just half the distance between the right and left sides of a fringe</a:t>
            </a:r>
          </a:p>
          <a:p>
            <a:endParaRPr lang="en-CA" dirty="0"/>
          </a:p>
          <a:p>
            <a:endParaRPr lang="en-CA" dirty="0"/>
          </a:p>
          <a:p>
            <a:r>
              <a:rPr lang="en-CA" dirty="0"/>
              <a:t>These radii are in units of pixels. In an </a:t>
            </a:r>
          </a:p>
          <a:p>
            <a:pPr marL="0" indent="0">
              <a:buNone/>
            </a:pPr>
            <a:r>
              <a:rPr lang="en-CA" dirty="0"/>
              <a:t>    experiment you would want to convert </a:t>
            </a:r>
          </a:p>
          <a:p>
            <a:pPr marL="0" indent="0">
              <a:buNone/>
            </a:pPr>
            <a:r>
              <a:rPr lang="en-CA" dirty="0"/>
              <a:t>    this to a physical distance in, for example, cm</a:t>
            </a:r>
          </a:p>
          <a:p>
            <a:r>
              <a:rPr lang="en-CA" dirty="0"/>
              <a:t>You would also need to compute the uncertainties on the radii</a:t>
            </a:r>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CA244DD2-DA6B-C940-911C-B47CDED9CDFB}"/>
              </a:ext>
            </a:extLst>
          </p:cNvPr>
          <p:cNvPicPr>
            <a:picLocks noChangeAspect="1"/>
          </p:cNvPicPr>
          <p:nvPr/>
        </p:nvPicPr>
        <p:blipFill>
          <a:blip r:embed="rId2"/>
          <a:stretch>
            <a:fillRect/>
          </a:stretch>
        </p:blipFill>
        <p:spPr>
          <a:xfrm>
            <a:off x="1692593" y="3934504"/>
            <a:ext cx="5905500" cy="647700"/>
          </a:xfrm>
          <a:prstGeom prst="rect">
            <a:avLst/>
          </a:prstGeom>
        </p:spPr>
      </p:pic>
      <p:pic>
        <p:nvPicPr>
          <p:cNvPr id="4" name="Picture 3">
            <a:extLst>
              <a:ext uri="{FF2B5EF4-FFF2-40B4-BE49-F238E27FC236}">
                <a16:creationId xmlns:a16="http://schemas.microsoft.com/office/drawing/2014/main" id="{E087D4AB-90DB-8F40-AACA-327AFA247A9D}"/>
              </a:ext>
            </a:extLst>
          </p:cNvPr>
          <p:cNvPicPr>
            <a:picLocks noChangeAspect="1"/>
          </p:cNvPicPr>
          <p:nvPr/>
        </p:nvPicPr>
        <p:blipFill>
          <a:blip r:embed="rId3"/>
          <a:stretch>
            <a:fillRect/>
          </a:stretch>
        </p:blipFill>
        <p:spPr>
          <a:xfrm>
            <a:off x="8195311" y="3429000"/>
            <a:ext cx="1562100" cy="2705100"/>
          </a:xfrm>
          <a:prstGeom prst="rect">
            <a:avLst/>
          </a:prstGeom>
        </p:spPr>
      </p:pic>
      <p:sp>
        <p:nvSpPr>
          <p:cNvPr id="7" name="TextBox 6">
            <a:extLst>
              <a:ext uri="{FF2B5EF4-FFF2-40B4-BE49-F238E27FC236}">
                <a16:creationId xmlns:a16="http://schemas.microsoft.com/office/drawing/2014/main" id="{2A4551A5-7F8B-0D48-B3BB-7158BDF18B09}"/>
              </a:ext>
            </a:extLst>
          </p:cNvPr>
          <p:cNvSpPr txBox="1"/>
          <p:nvPr/>
        </p:nvSpPr>
        <p:spPr>
          <a:xfrm>
            <a:off x="9851473" y="4582204"/>
            <a:ext cx="647934" cy="646331"/>
          </a:xfrm>
          <a:prstGeom prst="rect">
            <a:avLst/>
          </a:prstGeom>
          <a:noFill/>
        </p:spPr>
        <p:txBody>
          <a:bodyPr wrap="none" rtlCol="0">
            <a:spAutoFit/>
          </a:bodyPr>
          <a:lstStyle/>
          <a:p>
            <a:r>
              <a:rPr lang="en-US" dirty="0"/>
              <a:t>Radii</a:t>
            </a:r>
          </a:p>
          <a:p>
            <a:endParaRPr lang="en-US" dirty="0"/>
          </a:p>
        </p:txBody>
      </p:sp>
    </p:spTree>
    <p:extLst>
      <p:ext uri="{BB962C8B-B14F-4D97-AF65-F5344CB8AC3E}">
        <p14:creationId xmlns:p14="http://schemas.microsoft.com/office/powerpoint/2010/main" val="24341951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CFBC1C-09A7-B644-ABD7-851EA927BB68}"/>
              </a:ext>
            </a:extLst>
          </p:cNvPr>
          <p:cNvPicPr>
            <a:picLocks noChangeAspect="1"/>
          </p:cNvPicPr>
          <p:nvPr/>
        </p:nvPicPr>
        <p:blipFill>
          <a:blip r:embed="rId2"/>
          <a:stretch>
            <a:fillRect/>
          </a:stretch>
        </p:blipFill>
        <p:spPr>
          <a:xfrm>
            <a:off x="938098" y="918718"/>
            <a:ext cx="5994400" cy="57277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Fourth example: read in and plot the data in ‘PMT1.txt’:</a:t>
            </a:r>
          </a:p>
          <a:p>
            <a:endParaRPr lang="en-CA" dirty="0"/>
          </a:p>
          <a:p>
            <a:endParaRPr lang="en-CA" dirty="0"/>
          </a:p>
          <a:p>
            <a:endParaRPr lang="en-CA" dirty="0"/>
          </a:p>
          <a:p>
            <a:endParaRPr lang="en-CA" dirty="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09B35BA3-2C1D-664E-8074-6A18FE9631E9}"/>
              </a:ext>
            </a:extLst>
          </p:cNvPr>
          <p:cNvPicPr>
            <a:picLocks noChangeAspect="1"/>
          </p:cNvPicPr>
          <p:nvPr/>
        </p:nvPicPr>
        <p:blipFill>
          <a:blip r:embed="rId3"/>
          <a:stretch>
            <a:fillRect/>
          </a:stretch>
        </p:blipFill>
        <p:spPr>
          <a:xfrm>
            <a:off x="5990588" y="1320635"/>
            <a:ext cx="5453585" cy="3654039"/>
          </a:xfrm>
          <a:prstGeom prst="rect">
            <a:avLst/>
          </a:prstGeom>
        </p:spPr>
      </p:pic>
    </p:spTree>
    <p:extLst>
      <p:ext uri="{BB962C8B-B14F-4D97-AF65-F5344CB8AC3E}">
        <p14:creationId xmlns:p14="http://schemas.microsoft.com/office/powerpoint/2010/main" val="22045027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We will fit one line the rising region in the middle and one line to the flat region on the right and find the intersection point of these lines</a:t>
            </a:r>
          </a:p>
          <a:p>
            <a:r>
              <a:rPr lang="en-CA" dirty="0"/>
              <a:t>We need to determine the range of indices for the two regions</a:t>
            </a:r>
          </a:p>
          <a:p>
            <a:r>
              <a:rPr lang="en-CA" dirty="0"/>
              <a:t>First use the cursor tool to determine the x-coordinates of bounding points:</a:t>
            </a:r>
          </a:p>
          <a:p>
            <a:endParaRPr lang="en-CA" dirty="0"/>
          </a:p>
          <a:p>
            <a:endParaRPr lang="en-CA" dirty="0"/>
          </a:p>
          <a:p>
            <a:endParaRPr lang="en-CA" dirty="0"/>
          </a:p>
          <a:p>
            <a:endParaRPr lang="en-CA" dirty="0"/>
          </a:p>
          <a:p>
            <a:endParaRPr lang="en-CA" dirty="0"/>
          </a:p>
          <a:p>
            <a:r>
              <a:rPr lang="en-CA" dirty="0"/>
              <a:t>Rising region: x = 8.75 to x = 10.99. Flat region: x = 13.74 to x = 19.76</a:t>
            </a:r>
          </a:p>
          <a:p>
            <a:endParaRPr lang="en-CA" dirty="0"/>
          </a:p>
          <a:p>
            <a:endParaRPr lang="en-CA" dirty="0"/>
          </a:p>
          <a:p>
            <a:endParaRPr lang="en-CA" dirty="0"/>
          </a:p>
          <a:p>
            <a:endParaRPr lang="en-CA" dirty="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842137C0-BDC3-B247-ABED-20035FE7F21C}"/>
              </a:ext>
            </a:extLst>
          </p:cNvPr>
          <p:cNvPicPr>
            <a:picLocks noChangeAspect="1"/>
          </p:cNvPicPr>
          <p:nvPr/>
        </p:nvPicPr>
        <p:blipFill>
          <a:blip r:embed="rId2"/>
          <a:stretch>
            <a:fillRect/>
          </a:stretch>
        </p:blipFill>
        <p:spPr>
          <a:xfrm>
            <a:off x="0" y="2723691"/>
            <a:ext cx="2945720" cy="2257887"/>
          </a:xfrm>
          <a:prstGeom prst="rect">
            <a:avLst/>
          </a:prstGeom>
        </p:spPr>
      </p:pic>
      <p:pic>
        <p:nvPicPr>
          <p:cNvPr id="8" name="Picture 7">
            <a:extLst>
              <a:ext uri="{FF2B5EF4-FFF2-40B4-BE49-F238E27FC236}">
                <a16:creationId xmlns:a16="http://schemas.microsoft.com/office/drawing/2014/main" id="{56995F04-00A7-7249-9C68-F2D525D84CAF}"/>
              </a:ext>
            </a:extLst>
          </p:cNvPr>
          <p:cNvPicPr>
            <a:picLocks noChangeAspect="1"/>
          </p:cNvPicPr>
          <p:nvPr/>
        </p:nvPicPr>
        <p:blipFill>
          <a:blip r:embed="rId3"/>
          <a:stretch>
            <a:fillRect/>
          </a:stretch>
        </p:blipFill>
        <p:spPr>
          <a:xfrm>
            <a:off x="2933928" y="2723691"/>
            <a:ext cx="2945720" cy="2257887"/>
          </a:xfrm>
          <a:prstGeom prst="rect">
            <a:avLst/>
          </a:prstGeom>
        </p:spPr>
      </p:pic>
      <p:pic>
        <p:nvPicPr>
          <p:cNvPr id="9" name="Picture 8">
            <a:extLst>
              <a:ext uri="{FF2B5EF4-FFF2-40B4-BE49-F238E27FC236}">
                <a16:creationId xmlns:a16="http://schemas.microsoft.com/office/drawing/2014/main" id="{1DC4D50F-53BA-BF42-BC51-C7CE248394CC}"/>
              </a:ext>
            </a:extLst>
          </p:cNvPr>
          <p:cNvPicPr>
            <a:picLocks noChangeAspect="1"/>
          </p:cNvPicPr>
          <p:nvPr/>
        </p:nvPicPr>
        <p:blipFill>
          <a:blip r:embed="rId4"/>
          <a:stretch>
            <a:fillRect/>
          </a:stretch>
        </p:blipFill>
        <p:spPr>
          <a:xfrm>
            <a:off x="5879648" y="2723691"/>
            <a:ext cx="2945721" cy="2257887"/>
          </a:xfrm>
          <a:prstGeom prst="rect">
            <a:avLst/>
          </a:prstGeom>
        </p:spPr>
      </p:pic>
      <p:pic>
        <p:nvPicPr>
          <p:cNvPr id="10" name="Picture 9">
            <a:extLst>
              <a:ext uri="{FF2B5EF4-FFF2-40B4-BE49-F238E27FC236}">
                <a16:creationId xmlns:a16="http://schemas.microsoft.com/office/drawing/2014/main" id="{6B0CBAA4-925D-054D-A4FE-A1C209E640F4}"/>
              </a:ext>
            </a:extLst>
          </p:cNvPr>
          <p:cNvPicPr>
            <a:picLocks noChangeAspect="1"/>
          </p:cNvPicPr>
          <p:nvPr/>
        </p:nvPicPr>
        <p:blipFill>
          <a:blip r:embed="rId5"/>
          <a:stretch>
            <a:fillRect/>
          </a:stretch>
        </p:blipFill>
        <p:spPr>
          <a:xfrm>
            <a:off x="8813575" y="2723690"/>
            <a:ext cx="2945722" cy="2257888"/>
          </a:xfrm>
          <a:prstGeom prst="rect">
            <a:avLst/>
          </a:prstGeom>
        </p:spPr>
      </p:pic>
      <p:cxnSp>
        <p:nvCxnSpPr>
          <p:cNvPr id="5" name="Straight Arrow Connector 4">
            <a:extLst>
              <a:ext uri="{FF2B5EF4-FFF2-40B4-BE49-F238E27FC236}">
                <a16:creationId xmlns:a16="http://schemas.microsoft.com/office/drawing/2014/main" id="{93A0D931-D9C9-8541-B14B-185061F57D22}"/>
              </a:ext>
            </a:extLst>
          </p:cNvPr>
          <p:cNvCxnSpPr/>
          <p:nvPr/>
        </p:nvCxnSpPr>
        <p:spPr>
          <a:xfrm>
            <a:off x="950976" y="3828288"/>
            <a:ext cx="438912" cy="390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91D7FB-D409-BC45-B40C-1657056ED8D6}"/>
              </a:ext>
            </a:extLst>
          </p:cNvPr>
          <p:cNvCxnSpPr/>
          <p:nvPr/>
        </p:nvCxnSpPr>
        <p:spPr>
          <a:xfrm>
            <a:off x="3840480" y="3316224"/>
            <a:ext cx="731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97874D-DE04-C346-B58B-693FD1D8E0AB}"/>
              </a:ext>
            </a:extLst>
          </p:cNvPr>
          <p:cNvCxnSpPr/>
          <p:nvPr/>
        </p:nvCxnSpPr>
        <p:spPr>
          <a:xfrm flipH="1" flipV="1">
            <a:off x="7900416" y="3108960"/>
            <a:ext cx="134112"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D04502-F388-BA4B-AA94-F59AAF84D653}"/>
              </a:ext>
            </a:extLst>
          </p:cNvPr>
          <p:cNvCxnSpPr/>
          <p:nvPr/>
        </p:nvCxnSpPr>
        <p:spPr>
          <a:xfrm flipV="1">
            <a:off x="11241024" y="3108960"/>
            <a:ext cx="231648"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25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453300-7F00-4948-8010-2ADEAA8453D8}"/>
              </a:ext>
            </a:extLst>
          </p:cNvPr>
          <p:cNvSpPr/>
          <p:nvPr/>
        </p:nvSpPr>
        <p:spPr>
          <a:xfrm>
            <a:off x="5000283" y="2080945"/>
            <a:ext cx="3587076" cy="46371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843210EF-AAB4-3A48-BBC7-46C15E3EC66B}"/>
              </a:ext>
            </a:extLst>
          </p:cNvPr>
          <p:cNvPicPr>
            <a:picLocks noChangeAspect="1"/>
          </p:cNvPicPr>
          <p:nvPr/>
        </p:nvPicPr>
        <p:blipFill>
          <a:blip r:embed="rId2"/>
          <a:stretch>
            <a:fillRect/>
          </a:stretch>
        </p:blipFill>
        <p:spPr>
          <a:xfrm>
            <a:off x="5094448" y="2116122"/>
            <a:ext cx="3009900" cy="4559300"/>
          </a:xfrm>
          <a:prstGeom prst="rect">
            <a:avLst/>
          </a:prstGeom>
        </p:spPr>
      </p:pic>
      <p:pic>
        <p:nvPicPr>
          <p:cNvPr id="2" name="Picture 1">
            <a:extLst>
              <a:ext uri="{FF2B5EF4-FFF2-40B4-BE49-F238E27FC236}">
                <a16:creationId xmlns:a16="http://schemas.microsoft.com/office/drawing/2014/main" id="{BD605612-2AEA-8540-B906-5EDF86694524}"/>
              </a:ext>
            </a:extLst>
          </p:cNvPr>
          <p:cNvPicPr>
            <a:picLocks noChangeAspect="1"/>
          </p:cNvPicPr>
          <p:nvPr/>
        </p:nvPicPr>
        <p:blipFill>
          <a:blip r:embed="rId3"/>
          <a:stretch>
            <a:fillRect/>
          </a:stretch>
        </p:blipFill>
        <p:spPr>
          <a:xfrm>
            <a:off x="1232363" y="2164702"/>
            <a:ext cx="3587076" cy="4444739"/>
          </a:xfrm>
          <a:prstGeom prst="rect">
            <a:avLst/>
          </a:prstGeom>
        </p:spPr>
      </p:pic>
      <p:sp>
        <p:nvSpPr>
          <p:cNvPr id="3" name="Content Placeholder 2"/>
          <p:cNvSpPr>
            <a:spLocks noGrp="1"/>
          </p:cNvSpPr>
          <p:nvPr>
            <p:ph idx="1"/>
          </p:nvPr>
        </p:nvSpPr>
        <p:spPr>
          <a:xfrm>
            <a:off x="842962" y="182578"/>
            <a:ext cx="10506075" cy="1807255"/>
          </a:xfrm>
        </p:spPr>
        <p:txBody>
          <a:bodyPr>
            <a:normAutofit/>
          </a:bodyPr>
          <a:lstStyle/>
          <a:p>
            <a:r>
              <a:rPr lang="en-CA" dirty="0"/>
              <a:t>You won’t need them for most experiments but Python can also do computations with complex numbers</a:t>
            </a:r>
          </a:p>
          <a:p>
            <a:r>
              <a:rPr lang="en-CA" dirty="0"/>
              <a:t>The character j is the imaginary unit (as long as you haven’t used them as variable names) and must be multiplied </a:t>
            </a:r>
            <a:r>
              <a:rPr lang="en-CA" dirty="0" err="1"/>
              <a:t>bya</a:t>
            </a:r>
            <a:r>
              <a:rPr lang="en-CA" dirty="0"/>
              <a:t> unit (ex. 1j, 2.3j)</a:t>
            </a:r>
          </a:p>
        </p:txBody>
      </p:sp>
      <p:sp>
        <p:nvSpPr>
          <p:cNvPr id="9" name="TextBox 8"/>
          <p:cNvSpPr txBox="1"/>
          <p:nvPr/>
        </p:nvSpPr>
        <p:spPr>
          <a:xfrm>
            <a:off x="7963517" y="2192114"/>
            <a:ext cx="1873295" cy="369332"/>
          </a:xfrm>
          <a:prstGeom prst="rect">
            <a:avLst/>
          </a:prstGeom>
          <a:solidFill>
            <a:schemeClr val="accent1"/>
          </a:solidFill>
          <a:ln w="19050">
            <a:solidFill>
              <a:schemeClr val="accent1"/>
            </a:solidFill>
          </a:ln>
        </p:spPr>
        <p:txBody>
          <a:bodyPr wrap="square" rtlCol="0">
            <a:spAutoFit/>
          </a:bodyPr>
          <a:lstStyle/>
          <a:p>
            <a:r>
              <a:rPr lang="en-CA" dirty="0"/>
              <a:t>Real part</a:t>
            </a:r>
          </a:p>
        </p:txBody>
      </p:sp>
      <p:sp>
        <p:nvSpPr>
          <p:cNvPr id="10" name="TextBox 9"/>
          <p:cNvSpPr txBox="1"/>
          <p:nvPr/>
        </p:nvSpPr>
        <p:spPr>
          <a:xfrm>
            <a:off x="8020434" y="3040219"/>
            <a:ext cx="1873295" cy="369332"/>
          </a:xfrm>
          <a:prstGeom prst="rect">
            <a:avLst/>
          </a:prstGeom>
          <a:solidFill>
            <a:schemeClr val="accent1"/>
          </a:solidFill>
          <a:ln w="19050">
            <a:solidFill>
              <a:schemeClr val="accent1"/>
            </a:solidFill>
          </a:ln>
        </p:spPr>
        <p:txBody>
          <a:bodyPr wrap="square" rtlCol="0">
            <a:spAutoFit/>
          </a:bodyPr>
          <a:lstStyle/>
          <a:p>
            <a:r>
              <a:rPr lang="en-CA" dirty="0"/>
              <a:t>Imaginary part</a:t>
            </a:r>
          </a:p>
        </p:txBody>
      </p:sp>
      <p:sp>
        <p:nvSpPr>
          <p:cNvPr id="11" name="TextBox 10"/>
          <p:cNvSpPr txBox="1"/>
          <p:nvPr/>
        </p:nvSpPr>
        <p:spPr>
          <a:xfrm>
            <a:off x="7168769" y="3857671"/>
            <a:ext cx="3971712" cy="369332"/>
          </a:xfrm>
          <a:prstGeom prst="rect">
            <a:avLst/>
          </a:prstGeom>
          <a:solidFill>
            <a:schemeClr val="accent1"/>
          </a:solidFill>
          <a:ln w="19050">
            <a:solidFill>
              <a:schemeClr val="accent1"/>
            </a:solidFill>
          </a:ln>
        </p:spPr>
        <p:txBody>
          <a:bodyPr wrap="square" rtlCol="0">
            <a:spAutoFit/>
          </a:bodyPr>
          <a:lstStyle/>
          <a:p>
            <a:r>
              <a:rPr lang="en-CA" dirty="0"/>
              <a:t>Absolute value / modulus / magnitude</a:t>
            </a:r>
          </a:p>
        </p:txBody>
      </p:sp>
      <p:sp>
        <p:nvSpPr>
          <p:cNvPr id="12" name="TextBox 11"/>
          <p:cNvSpPr txBox="1"/>
          <p:nvPr/>
        </p:nvSpPr>
        <p:spPr>
          <a:xfrm>
            <a:off x="7842356" y="4748707"/>
            <a:ext cx="2469482" cy="646331"/>
          </a:xfrm>
          <a:prstGeom prst="rect">
            <a:avLst/>
          </a:prstGeom>
          <a:solidFill>
            <a:schemeClr val="accent1"/>
          </a:solidFill>
          <a:ln w="19050">
            <a:solidFill>
              <a:schemeClr val="accent1"/>
            </a:solidFill>
          </a:ln>
        </p:spPr>
        <p:txBody>
          <a:bodyPr wrap="square" rtlCol="0">
            <a:spAutoFit/>
          </a:bodyPr>
          <a:lstStyle/>
          <a:p>
            <a:r>
              <a:rPr lang="en-CA" dirty="0"/>
              <a:t>Argument / phase angle (from </a:t>
            </a:r>
            <a:r>
              <a:rPr lang="en-CA" dirty="0" err="1"/>
              <a:t>numpy</a:t>
            </a:r>
            <a:r>
              <a:rPr lang="en-CA" dirty="0"/>
              <a:t> module)</a:t>
            </a:r>
          </a:p>
        </p:txBody>
      </p:sp>
      <p:sp>
        <p:nvSpPr>
          <p:cNvPr id="13" name="TextBox 12"/>
          <p:cNvSpPr txBox="1"/>
          <p:nvPr/>
        </p:nvSpPr>
        <p:spPr>
          <a:xfrm>
            <a:off x="7842356" y="5843158"/>
            <a:ext cx="2469482" cy="369332"/>
          </a:xfrm>
          <a:prstGeom prst="rect">
            <a:avLst/>
          </a:prstGeom>
          <a:solidFill>
            <a:schemeClr val="accent1"/>
          </a:solidFill>
          <a:ln w="19050">
            <a:solidFill>
              <a:schemeClr val="accent1"/>
            </a:solidFill>
          </a:ln>
        </p:spPr>
        <p:txBody>
          <a:bodyPr wrap="square" rtlCol="0">
            <a:spAutoFit/>
          </a:bodyPr>
          <a:lstStyle/>
          <a:p>
            <a:r>
              <a:rPr lang="en-CA" dirty="0"/>
              <a:t>Complex conjugate</a:t>
            </a:r>
          </a:p>
        </p:txBody>
      </p:sp>
      <p:sp>
        <p:nvSpPr>
          <p:cNvPr id="14" name="Rectangle 13">
            <a:extLst>
              <a:ext uri="{FF2B5EF4-FFF2-40B4-BE49-F238E27FC236}">
                <a16:creationId xmlns:a16="http://schemas.microsoft.com/office/drawing/2014/main" id="{4F7D49E9-F560-5243-81EE-B907F3BC5D21}"/>
              </a:ext>
            </a:extLst>
          </p:cNvPr>
          <p:cNvSpPr/>
          <p:nvPr/>
        </p:nvSpPr>
        <p:spPr>
          <a:xfrm>
            <a:off x="1051519" y="2105154"/>
            <a:ext cx="3587076" cy="4559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283213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Rising region: x = 8.75 to x = 10.99. Flat region: x = 13.74 to x = 19.76</a:t>
            </a:r>
          </a:p>
          <a:p>
            <a:r>
              <a:rPr lang="en-CA" dirty="0"/>
              <a:t>Then double click on the </a:t>
            </a:r>
            <a:r>
              <a:rPr lang="en-CA" dirty="0" err="1"/>
              <a:t>x_data</a:t>
            </a:r>
            <a:r>
              <a:rPr lang="en-CA" dirty="0"/>
              <a:t> variable in the workspace to determine the indices of these points:</a:t>
            </a:r>
          </a:p>
          <a:p>
            <a:endParaRPr lang="en-CA" dirty="0"/>
          </a:p>
          <a:p>
            <a:endParaRPr lang="en-CA" dirty="0"/>
          </a:p>
          <a:p>
            <a:endParaRPr lang="en-CA" dirty="0"/>
          </a:p>
          <a:p>
            <a:endParaRPr lang="en-CA" dirty="0"/>
          </a:p>
          <a:p>
            <a:endParaRPr lang="en-CA" dirty="0"/>
          </a:p>
          <a:p>
            <a:endParaRPr lang="en-CA" dirty="0"/>
          </a:p>
          <a:p>
            <a:r>
              <a:rPr lang="en-CA" dirty="0"/>
              <a:t>Rising region: indices 61 to 68. Flat region: indices 82 to 99</a:t>
            </a:r>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4" name="Picture 3">
            <a:extLst>
              <a:ext uri="{FF2B5EF4-FFF2-40B4-BE49-F238E27FC236}">
                <a16:creationId xmlns:a16="http://schemas.microsoft.com/office/drawing/2014/main" id="{CC2F4288-AF2C-CC43-8C8A-6E46391AE27F}"/>
              </a:ext>
            </a:extLst>
          </p:cNvPr>
          <p:cNvPicPr>
            <a:picLocks noChangeAspect="1"/>
          </p:cNvPicPr>
          <p:nvPr/>
        </p:nvPicPr>
        <p:blipFill>
          <a:blip r:embed="rId2"/>
          <a:stretch>
            <a:fillRect/>
          </a:stretch>
        </p:blipFill>
        <p:spPr>
          <a:xfrm>
            <a:off x="1004773" y="1888946"/>
            <a:ext cx="1709420" cy="2722066"/>
          </a:xfrm>
          <a:prstGeom prst="rect">
            <a:avLst/>
          </a:prstGeom>
        </p:spPr>
      </p:pic>
      <p:pic>
        <p:nvPicPr>
          <p:cNvPr id="5" name="Picture 4">
            <a:extLst>
              <a:ext uri="{FF2B5EF4-FFF2-40B4-BE49-F238E27FC236}">
                <a16:creationId xmlns:a16="http://schemas.microsoft.com/office/drawing/2014/main" id="{772FC0E6-8941-AD4C-B26D-90FB0015837A}"/>
              </a:ext>
            </a:extLst>
          </p:cNvPr>
          <p:cNvPicPr>
            <a:picLocks noChangeAspect="1"/>
          </p:cNvPicPr>
          <p:nvPr/>
        </p:nvPicPr>
        <p:blipFill>
          <a:blip r:embed="rId3"/>
          <a:stretch>
            <a:fillRect/>
          </a:stretch>
        </p:blipFill>
        <p:spPr>
          <a:xfrm>
            <a:off x="2880767" y="1888946"/>
            <a:ext cx="1709420" cy="2722066"/>
          </a:xfrm>
          <a:prstGeom prst="rect">
            <a:avLst/>
          </a:prstGeom>
        </p:spPr>
      </p:pic>
      <p:pic>
        <p:nvPicPr>
          <p:cNvPr id="6" name="Picture 5">
            <a:extLst>
              <a:ext uri="{FF2B5EF4-FFF2-40B4-BE49-F238E27FC236}">
                <a16:creationId xmlns:a16="http://schemas.microsoft.com/office/drawing/2014/main" id="{E6FF404F-4169-1B49-9594-D09B64DCCE3E}"/>
              </a:ext>
            </a:extLst>
          </p:cNvPr>
          <p:cNvPicPr>
            <a:picLocks noChangeAspect="1"/>
          </p:cNvPicPr>
          <p:nvPr/>
        </p:nvPicPr>
        <p:blipFill>
          <a:blip r:embed="rId4"/>
          <a:stretch>
            <a:fillRect/>
          </a:stretch>
        </p:blipFill>
        <p:spPr>
          <a:xfrm>
            <a:off x="6091236" y="1888946"/>
            <a:ext cx="1709420" cy="2722066"/>
          </a:xfrm>
          <a:prstGeom prst="rect">
            <a:avLst/>
          </a:prstGeom>
        </p:spPr>
      </p:pic>
      <p:pic>
        <p:nvPicPr>
          <p:cNvPr id="7" name="Picture 6">
            <a:extLst>
              <a:ext uri="{FF2B5EF4-FFF2-40B4-BE49-F238E27FC236}">
                <a16:creationId xmlns:a16="http://schemas.microsoft.com/office/drawing/2014/main" id="{E196D707-E03F-EB49-BFEC-E19C7D0221DA}"/>
              </a:ext>
            </a:extLst>
          </p:cNvPr>
          <p:cNvPicPr>
            <a:picLocks noChangeAspect="1"/>
          </p:cNvPicPr>
          <p:nvPr/>
        </p:nvPicPr>
        <p:blipFill>
          <a:blip r:embed="rId5"/>
          <a:stretch>
            <a:fillRect/>
          </a:stretch>
        </p:blipFill>
        <p:spPr>
          <a:xfrm>
            <a:off x="8041754" y="1888946"/>
            <a:ext cx="1709420" cy="2722066"/>
          </a:xfrm>
          <a:prstGeom prst="rect">
            <a:avLst/>
          </a:prstGeom>
        </p:spPr>
      </p:pic>
    </p:spTree>
    <p:extLst>
      <p:ext uri="{BB962C8B-B14F-4D97-AF65-F5344CB8AC3E}">
        <p14:creationId xmlns:p14="http://schemas.microsoft.com/office/powerpoint/2010/main" val="26629014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Perform two separate linear fits, one in the rising region and one in the flat region</a:t>
            </a:r>
          </a:p>
          <a:p>
            <a:r>
              <a:rPr lang="en-CA" dirty="0"/>
              <a:t>The form of a line is y = p1*x + p2</a:t>
            </a:r>
          </a:p>
          <a:p>
            <a:endParaRPr lang="en-CA" dirty="0"/>
          </a:p>
          <a:p>
            <a:endParaRPr lang="en-CA" dirty="0"/>
          </a:p>
          <a:p>
            <a:endParaRPr lang="en-CA" dirty="0"/>
          </a:p>
          <a:p>
            <a:endParaRPr lang="en-CA" dirty="0"/>
          </a:p>
          <a:p>
            <a:endParaRPr lang="en-CA" dirty="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E5BB89E8-9AFB-614C-A26E-90E9A6D9E789}"/>
              </a:ext>
            </a:extLst>
          </p:cNvPr>
          <p:cNvPicPr>
            <a:picLocks noChangeAspect="1"/>
          </p:cNvPicPr>
          <p:nvPr/>
        </p:nvPicPr>
        <p:blipFill>
          <a:blip r:embed="rId2"/>
          <a:stretch>
            <a:fillRect/>
          </a:stretch>
        </p:blipFill>
        <p:spPr>
          <a:xfrm>
            <a:off x="2164080" y="2363470"/>
            <a:ext cx="6515100" cy="3479800"/>
          </a:xfrm>
          <a:prstGeom prst="rect">
            <a:avLst/>
          </a:prstGeom>
        </p:spPr>
      </p:pic>
    </p:spTree>
    <p:extLst>
      <p:ext uri="{BB962C8B-B14F-4D97-AF65-F5344CB8AC3E}">
        <p14:creationId xmlns:p14="http://schemas.microsoft.com/office/powerpoint/2010/main" val="24108387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endParaRPr lang="en-CA" dirty="0"/>
          </a:p>
          <a:p>
            <a:pPr marL="0" indent="0">
              <a:buNone/>
            </a:pPr>
            <a:endParaRPr lang="en-CA" dirty="0"/>
          </a:p>
          <a:p>
            <a:endParaRPr lang="en-CA" dirty="0"/>
          </a:p>
          <a:p>
            <a:r>
              <a:rPr lang="en-CA" dirty="0"/>
              <a:t>So the equations of the two lines are </a:t>
            </a:r>
          </a:p>
          <a:p>
            <a:pPr marL="0" indent="0">
              <a:buNone/>
            </a:pPr>
            <a:r>
              <a:rPr lang="en-CA" dirty="0"/>
              <a:t>y = 0.7346*x – 6.3927   &amp;   y = 0.0174*x + 2.1131</a:t>
            </a:r>
          </a:p>
          <a:p>
            <a:r>
              <a:rPr lang="en-CA" dirty="0"/>
              <a:t>Determine the intersection point:</a:t>
            </a:r>
          </a:p>
          <a:p>
            <a:endParaRPr lang="en-CA" dirty="0"/>
          </a:p>
          <a:p>
            <a:pPr marL="0" indent="0">
              <a:buNone/>
            </a:pPr>
            <a:endParaRPr lang="en-CA" dirty="0"/>
          </a:p>
          <a:p>
            <a:pPr marL="0" indent="0">
              <a:buNone/>
            </a:pPr>
            <a:endParaRPr lang="en-CA" dirty="0"/>
          </a:p>
          <a:p>
            <a:endParaRPr lang="en-CA" dirty="0"/>
          </a:p>
          <a:p>
            <a:r>
              <a:rPr lang="en-CA" dirty="0"/>
              <a:t>For an actual experiment, you would need to complete the calculations for the uncertainty on this point</a:t>
            </a:r>
          </a:p>
          <a:p>
            <a:endParaRPr lang="en-CA" dirty="0"/>
          </a:p>
          <a:p>
            <a:endParaRPr lang="en-CA" dirty="0"/>
          </a:p>
          <a:p>
            <a:endParaRPr lang="en-CA" dirty="0"/>
          </a:p>
          <a:p>
            <a:endParaRPr lang="en-CA" dirty="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4" name="Picture 3">
            <a:extLst>
              <a:ext uri="{FF2B5EF4-FFF2-40B4-BE49-F238E27FC236}">
                <a16:creationId xmlns:a16="http://schemas.microsoft.com/office/drawing/2014/main" id="{76C5B09D-90DF-5644-A4C3-8F83071E14FD}"/>
              </a:ext>
            </a:extLst>
          </p:cNvPr>
          <p:cNvPicPr>
            <a:picLocks noChangeAspect="1"/>
          </p:cNvPicPr>
          <p:nvPr/>
        </p:nvPicPr>
        <p:blipFill>
          <a:blip r:embed="rId2"/>
          <a:stretch>
            <a:fillRect/>
          </a:stretch>
        </p:blipFill>
        <p:spPr>
          <a:xfrm>
            <a:off x="2389505" y="129981"/>
            <a:ext cx="1772920" cy="1695837"/>
          </a:xfrm>
          <a:prstGeom prst="rect">
            <a:avLst/>
          </a:prstGeom>
        </p:spPr>
      </p:pic>
      <p:sp>
        <p:nvSpPr>
          <p:cNvPr id="7" name="TextBox 6">
            <a:extLst>
              <a:ext uri="{FF2B5EF4-FFF2-40B4-BE49-F238E27FC236}">
                <a16:creationId xmlns:a16="http://schemas.microsoft.com/office/drawing/2014/main" id="{AD5DE117-F0A8-8A42-981B-7A764F87FE37}"/>
              </a:ext>
            </a:extLst>
          </p:cNvPr>
          <p:cNvSpPr txBox="1"/>
          <p:nvPr/>
        </p:nvSpPr>
        <p:spPr>
          <a:xfrm>
            <a:off x="870426" y="571500"/>
            <a:ext cx="1319977" cy="646331"/>
          </a:xfrm>
          <a:prstGeom prst="rect">
            <a:avLst/>
          </a:prstGeom>
          <a:noFill/>
        </p:spPr>
        <p:txBody>
          <a:bodyPr wrap="none" rtlCol="0">
            <a:spAutoFit/>
          </a:bodyPr>
          <a:lstStyle/>
          <a:p>
            <a:r>
              <a:rPr lang="en-US" dirty="0"/>
              <a:t>Rise fit</a:t>
            </a:r>
          </a:p>
          <a:p>
            <a:r>
              <a:rPr lang="en-US" dirty="0"/>
              <a:t>Parameters:</a:t>
            </a:r>
          </a:p>
        </p:txBody>
      </p:sp>
      <p:pic>
        <p:nvPicPr>
          <p:cNvPr id="9" name="Picture 8">
            <a:extLst>
              <a:ext uri="{FF2B5EF4-FFF2-40B4-BE49-F238E27FC236}">
                <a16:creationId xmlns:a16="http://schemas.microsoft.com/office/drawing/2014/main" id="{08053627-243A-CF4D-83CD-85B6948D82A0}"/>
              </a:ext>
            </a:extLst>
          </p:cNvPr>
          <p:cNvPicPr>
            <a:picLocks noChangeAspect="1"/>
          </p:cNvPicPr>
          <p:nvPr/>
        </p:nvPicPr>
        <p:blipFill>
          <a:blip r:embed="rId3"/>
          <a:stretch>
            <a:fillRect/>
          </a:stretch>
        </p:blipFill>
        <p:spPr>
          <a:xfrm>
            <a:off x="7143116" y="108065"/>
            <a:ext cx="1772922" cy="1695838"/>
          </a:xfrm>
          <a:prstGeom prst="rect">
            <a:avLst/>
          </a:prstGeom>
        </p:spPr>
      </p:pic>
      <p:sp>
        <p:nvSpPr>
          <p:cNvPr id="10" name="TextBox 9">
            <a:extLst>
              <a:ext uri="{FF2B5EF4-FFF2-40B4-BE49-F238E27FC236}">
                <a16:creationId xmlns:a16="http://schemas.microsoft.com/office/drawing/2014/main" id="{3CBCCBD4-7599-4942-846A-4AEEBC9115F7}"/>
              </a:ext>
            </a:extLst>
          </p:cNvPr>
          <p:cNvSpPr txBox="1"/>
          <p:nvPr/>
        </p:nvSpPr>
        <p:spPr>
          <a:xfrm>
            <a:off x="5435319" y="571500"/>
            <a:ext cx="1311834" cy="646331"/>
          </a:xfrm>
          <a:prstGeom prst="rect">
            <a:avLst/>
          </a:prstGeom>
          <a:noFill/>
        </p:spPr>
        <p:txBody>
          <a:bodyPr wrap="none" rtlCol="0">
            <a:spAutoFit/>
          </a:bodyPr>
          <a:lstStyle/>
          <a:p>
            <a:r>
              <a:rPr lang="en-US" dirty="0"/>
              <a:t>Flat fit</a:t>
            </a:r>
          </a:p>
          <a:p>
            <a:r>
              <a:rPr lang="en-US" dirty="0"/>
              <a:t>Parameters:</a:t>
            </a:r>
          </a:p>
        </p:txBody>
      </p:sp>
      <p:pic>
        <p:nvPicPr>
          <p:cNvPr id="11" name="Picture 10">
            <a:extLst>
              <a:ext uri="{FF2B5EF4-FFF2-40B4-BE49-F238E27FC236}">
                <a16:creationId xmlns:a16="http://schemas.microsoft.com/office/drawing/2014/main" id="{89641730-2E02-014A-83D8-CD4AB10BD4AE}"/>
              </a:ext>
            </a:extLst>
          </p:cNvPr>
          <p:cNvPicPr>
            <a:picLocks noChangeAspect="1"/>
          </p:cNvPicPr>
          <p:nvPr/>
        </p:nvPicPr>
        <p:blipFill>
          <a:blip r:embed="rId4"/>
          <a:stretch>
            <a:fillRect/>
          </a:stretch>
        </p:blipFill>
        <p:spPr>
          <a:xfrm>
            <a:off x="2190403" y="3314700"/>
            <a:ext cx="6997700" cy="2133600"/>
          </a:xfrm>
          <a:prstGeom prst="rect">
            <a:avLst/>
          </a:prstGeom>
        </p:spPr>
      </p:pic>
    </p:spTree>
    <p:extLst>
      <p:ext uri="{BB962C8B-B14F-4D97-AF65-F5344CB8AC3E}">
        <p14:creationId xmlns:p14="http://schemas.microsoft.com/office/powerpoint/2010/main" val="32313402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DAFC41-8A65-CB47-B1C1-2B2BFC0E063D}"/>
              </a:ext>
            </a:extLst>
          </p:cNvPr>
          <p:cNvPicPr>
            <a:picLocks noChangeAspect="1"/>
          </p:cNvPicPr>
          <p:nvPr/>
        </p:nvPicPr>
        <p:blipFill>
          <a:blip r:embed="rId2"/>
          <a:stretch>
            <a:fillRect/>
          </a:stretch>
        </p:blipFill>
        <p:spPr>
          <a:xfrm>
            <a:off x="417957" y="1051769"/>
            <a:ext cx="6254750" cy="5448784"/>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Plot the lines and the intersection point with the data</a:t>
            </a:r>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7" name="Picture 6" descr="A screenshot of a map&#13;&#10;&#13;&#10;Description automatically generated">
            <a:extLst>
              <a:ext uri="{FF2B5EF4-FFF2-40B4-BE49-F238E27FC236}">
                <a16:creationId xmlns:a16="http://schemas.microsoft.com/office/drawing/2014/main" id="{9FA9D0D8-877E-6144-BF79-1DB199F98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464" y="1051769"/>
            <a:ext cx="5842000" cy="4381500"/>
          </a:xfrm>
          <a:prstGeom prst="rect">
            <a:avLst/>
          </a:prstGeom>
        </p:spPr>
      </p:pic>
    </p:spTree>
    <p:extLst>
      <p:ext uri="{BB962C8B-B14F-4D97-AF65-F5344CB8AC3E}">
        <p14:creationId xmlns:p14="http://schemas.microsoft.com/office/powerpoint/2010/main" val="3895257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a:t>Extra</a:t>
            </a:r>
          </a:p>
        </p:txBody>
      </p:sp>
    </p:spTree>
    <p:extLst>
      <p:ext uri="{BB962C8B-B14F-4D97-AF65-F5344CB8AC3E}">
        <p14:creationId xmlns:p14="http://schemas.microsoft.com/office/powerpoint/2010/main" val="1608033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351CAA-1213-D142-AF2D-8E9FF9100EA7}"/>
              </a:ext>
            </a:extLst>
          </p:cNvPr>
          <p:cNvPicPr>
            <a:picLocks noChangeAspect="1"/>
          </p:cNvPicPr>
          <p:nvPr/>
        </p:nvPicPr>
        <p:blipFill>
          <a:blip r:embed="rId2"/>
          <a:stretch>
            <a:fillRect/>
          </a:stretch>
        </p:blipFill>
        <p:spPr>
          <a:xfrm>
            <a:off x="933836" y="3043084"/>
            <a:ext cx="5867654" cy="3645215"/>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Graphical method for determining uncertainties on fit parameters – 1 parameter</a:t>
            </a:r>
          </a:p>
          <a:p>
            <a:r>
              <a:rPr lang="en-CA" dirty="0"/>
              <a:t>The graphical method for determining the uncertainty on a single-parameter fit will be demonstrated using the 1 parameter exponential data.</a:t>
            </a:r>
          </a:p>
          <a:p>
            <a:r>
              <a:rPr lang="en-CA" dirty="0"/>
              <a:t>Read in the data and plot it:</a:t>
            </a:r>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B4776D3F-69F8-B049-A773-3DC9AD4D4C61}"/>
              </a:ext>
            </a:extLst>
          </p:cNvPr>
          <p:cNvPicPr>
            <a:picLocks noChangeAspect="1"/>
          </p:cNvPicPr>
          <p:nvPr/>
        </p:nvPicPr>
        <p:blipFill>
          <a:blip r:embed="rId3"/>
          <a:stretch>
            <a:fillRect/>
          </a:stretch>
        </p:blipFill>
        <p:spPr>
          <a:xfrm>
            <a:off x="6413501" y="3043084"/>
            <a:ext cx="4940300" cy="3378200"/>
          </a:xfrm>
          <a:prstGeom prst="rect">
            <a:avLst/>
          </a:prstGeom>
        </p:spPr>
      </p:pic>
    </p:spTree>
    <p:extLst>
      <p:ext uri="{BB962C8B-B14F-4D97-AF65-F5344CB8AC3E}">
        <p14:creationId xmlns:p14="http://schemas.microsoft.com/office/powerpoint/2010/main" val="22955682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4CB24A-0499-1948-92E7-A11C3E94AE29}"/>
              </a:ext>
            </a:extLst>
          </p:cNvPr>
          <p:cNvPicPr>
            <a:picLocks noChangeAspect="1"/>
          </p:cNvPicPr>
          <p:nvPr/>
        </p:nvPicPr>
        <p:blipFill>
          <a:blip r:embed="rId2"/>
          <a:stretch>
            <a:fillRect/>
          </a:stretch>
        </p:blipFill>
        <p:spPr>
          <a:xfrm>
            <a:off x="691237" y="2561850"/>
            <a:ext cx="6388100" cy="3683000"/>
          </a:xfrm>
          <a:prstGeom prst="rect">
            <a:avLst/>
          </a:prstGeom>
        </p:spPr>
      </p:pic>
      <p:pic>
        <p:nvPicPr>
          <p:cNvPr id="6" name="Picture 5">
            <a:extLst>
              <a:ext uri="{FF2B5EF4-FFF2-40B4-BE49-F238E27FC236}">
                <a16:creationId xmlns:a16="http://schemas.microsoft.com/office/drawing/2014/main" id="{670B800C-6FAA-7842-864A-21A4E52FB8DD}"/>
              </a:ext>
            </a:extLst>
          </p:cNvPr>
          <p:cNvPicPr>
            <a:picLocks noChangeAspect="1"/>
          </p:cNvPicPr>
          <p:nvPr/>
        </p:nvPicPr>
        <p:blipFill>
          <a:blip r:embed="rId3"/>
          <a:stretch>
            <a:fillRect/>
          </a:stretch>
        </p:blipFill>
        <p:spPr>
          <a:xfrm>
            <a:off x="5781593" y="2835255"/>
            <a:ext cx="2667000" cy="15748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Graphical method for determining uncertainties on fit parameters – 1 parameter</a:t>
            </a:r>
          </a:p>
          <a:p>
            <a:r>
              <a:rPr lang="en-CA" dirty="0"/>
              <a:t>Perform the fit using chi-squared minimization. The function model is y = a*</a:t>
            </a:r>
            <a:r>
              <a:rPr lang="en-CA" dirty="0" err="1"/>
              <a:t>exp</a:t>
            </a:r>
            <a:r>
              <a:rPr lang="en-CA" dirty="0"/>
              <a:t>(-a*x):</a:t>
            </a:r>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sp>
        <p:nvSpPr>
          <p:cNvPr id="9" name="TextBox 8"/>
          <p:cNvSpPr txBox="1"/>
          <p:nvPr/>
        </p:nvSpPr>
        <p:spPr>
          <a:xfrm>
            <a:off x="9434140" y="2245863"/>
            <a:ext cx="1971093" cy="923330"/>
          </a:xfrm>
          <a:prstGeom prst="rect">
            <a:avLst/>
          </a:prstGeom>
          <a:solidFill>
            <a:schemeClr val="accent1"/>
          </a:solidFill>
        </p:spPr>
        <p:txBody>
          <a:bodyPr wrap="square" rtlCol="0">
            <a:spAutoFit/>
          </a:bodyPr>
          <a:lstStyle/>
          <a:p>
            <a:r>
              <a:rPr lang="en-CA" dirty="0"/>
              <a:t>The fit gives a parameter value of a = 0.5078</a:t>
            </a:r>
          </a:p>
        </p:txBody>
      </p:sp>
      <p:cxnSp>
        <p:nvCxnSpPr>
          <p:cNvPr id="10" name="Straight Arrow Connector 9"/>
          <p:cNvCxnSpPr/>
          <p:nvPr/>
        </p:nvCxnSpPr>
        <p:spPr>
          <a:xfrm flipH="1">
            <a:off x="7973157" y="2436100"/>
            <a:ext cx="1331594" cy="64443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373181" y="3622655"/>
            <a:ext cx="2679482" cy="2031325"/>
          </a:xfrm>
          <a:prstGeom prst="rect">
            <a:avLst/>
          </a:prstGeom>
          <a:solidFill>
            <a:schemeClr val="accent1"/>
          </a:solidFill>
        </p:spPr>
        <p:txBody>
          <a:bodyPr wrap="square" rtlCol="0">
            <a:spAutoFit/>
          </a:bodyPr>
          <a:lstStyle/>
          <a:p>
            <a:r>
              <a:rPr lang="en-CA" dirty="0"/>
              <a:t>There was only one fit parameter so the covariance matrix is just the variance of that one parameter.</a:t>
            </a:r>
          </a:p>
          <a:p>
            <a:r>
              <a:rPr lang="en-CA" dirty="0"/>
              <a:t>The uncertainty on a is </a:t>
            </a:r>
          </a:p>
          <a:p>
            <a:r>
              <a:rPr lang="el-GR" dirty="0"/>
              <a:t>σ</a:t>
            </a:r>
            <a:r>
              <a:rPr lang="en-CA" baseline="-25000" dirty="0"/>
              <a:t>a</a:t>
            </a:r>
            <a:r>
              <a:rPr lang="en-CA" dirty="0"/>
              <a:t> = 0.0157</a:t>
            </a:r>
          </a:p>
        </p:txBody>
      </p:sp>
      <p:cxnSp>
        <p:nvCxnSpPr>
          <p:cNvPr id="14" name="Straight Arrow Connector 13"/>
          <p:cNvCxnSpPr/>
          <p:nvPr/>
        </p:nvCxnSpPr>
        <p:spPr>
          <a:xfrm flipH="1" flipV="1">
            <a:off x="8003925" y="3894325"/>
            <a:ext cx="1209675" cy="34834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8448593" y="5803620"/>
                <a:ext cx="2437121" cy="923330"/>
              </a:xfrm>
              <a:prstGeom prst="rect">
                <a:avLst/>
              </a:prstGeom>
              <a:solidFill>
                <a:schemeClr val="accent1"/>
              </a:solidFill>
            </p:spPr>
            <p:txBody>
              <a:bodyPr wrap="square" rtlCol="0">
                <a:spAutoFit/>
              </a:bodyPr>
              <a:lstStyle/>
              <a:p>
                <a:r>
                  <a:rPr lang="en-CA" dirty="0"/>
                  <a:t>The value of the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 </m:t>
                        </m:r>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a:t> function at its minimum is 25.8118 </a:t>
                </a:r>
              </a:p>
            </p:txBody>
          </p:sp>
        </mc:Choice>
        <mc:Fallback xmlns="">
          <p:sp>
            <p:nvSpPr>
              <p:cNvPr id="17" name="TextBox 16"/>
              <p:cNvSpPr txBox="1">
                <a:spLocks noRot="1" noChangeAspect="1" noMove="1" noResize="1" noEditPoints="1" noAdjustHandles="1" noChangeArrowheads="1" noChangeShapeType="1" noTextEdit="1"/>
              </p:cNvSpPr>
              <p:nvPr/>
            </p:nvSpPr>
            <p:spPr>
              <a:xfrm>
                <a:off x="8448593" y="5803620"/>
                <a:ext cx="2437121" cy="923330"/>
              </a:xfrm>
              <a:prstGeom prst="rect">
                <a:avLst/>
              </a:prstGeom>
              <a:blipFill>
                <a:blip r:embed="rId4"/>
                <a:stretch>
                  <a:fillRect l="-2250" t="-3289" r="-3000" b="-9211"/>
                </a:stretch>
              </a:blipFill>
            </p:spPr>
            <p:txBody>
              <a:bodyPr/>
              <a:lstStyle/>
              <a:p>
                <a:r>
                  <a:rPr lang="en-CA">
                    <a:noFill/>
                  </a:rPr>
                  <a:t> </a:t>
                </a:r>
              </a:p>
            </p:txBody>
          </p:sp>
        </mc:Fallback>
      </mc:AlternateContent>
      <p:cxnSp>
        <p:nvCxnSpPr>
          <p:cNvPr id="18" name="Straight Arrow Connector 17"/>
          <p:cNvCxnSpPr/>
          <p:nvPr/>
        </p:nvCxnSpPr>
        <p:spPr>
          <a:xfrm flipH="1" flipV="1">
            <a:off x="7703539" y="4808316"/>
            <a:ext cx="600772" cy="70174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D39D2D0-FD99-7F4E-92E2-267C7CA7863C}"/>
              </a:ext>
            </a:extLst>
          </p:cNvPr>
          <p:cNvSpPr/>
          <p:nvPr/>
        </p:nvSpPr>
        <p:spPr>
          <a:xfrm>
            <a:off x="5745837" y="2899465"/>
            <a:ext cx="2667000" cy="1446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089152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11F420-DEBC-A245-BC1A-F2FAD4406576}"/>
              </a:ext>
            </a:extLst>
          </p:cNvPr>
          <p:cNvPicPr>
            <a:picLocks noChangeAspect="1"/>
          </p:cNvPicPr>
          <p:nvPr/>
        </p:nvPicPr>
        <p:blipFill>
          <a:blip r:embed="rId2"/>
          <a:stretch>
            <a:fillRect/>
          </a:stretch>
        </p:blipFill>
        <p:spPr>
          <a:xfrm>
            <a:off x="7042318" y="3539775"/>
            <a:ext cx="4541344" cy="2960778"/>
          </a:xfrm>
          <a:prstGeom prst="rect">
            <a:avLst/>
          </a:pr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357447"/>
                <a:ext cx="10506075" cy="6392488"/>
              </a:xfrm>
            </p:spPr>
            <p:txBody>
              <a:bodyPr>
                <a:normAutofit/>
              </a:bodyPr>
              <a:lstStyle/>
              <a:p>
                <a:r>
                  <a:rPr lang="en-CA" dirty="0"/>
                  <a:t>Graphical method for determining uncertainties on fit parameters – 1 parameter</a:t>
                </a:r>
              </a:p>
              <a:p>
                <a:r>
                  <a:rPr lang="en-CA" dirty="0"/>
                  <a:t>The graphical method does not make use of the  curvature matrix. We just computed them to compare the resulting parameter uncertainty with the following:</a:t>
                </a:r>
              </a:p>
              <a:p>
                <a:r>
                  <a:rPr lang="en-CA" dirty="0"/>
                  <a:t>We will plot the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a:t> function, keeping all of the x, y, and </a:t>
                </a:r>
                <a:r>
                  <a:rPr lang="el-GR" dirty="0"/>
                  <a:t>σ</a:t>
                </a:r>
                <a:r>
                  <a:rPr lang="en-CA" baseline="-25000" dirty="0"/>
                  <a:t>y</a:t>
                </a:r>
                <a:r>
                  <a:rPr lang="en-CA" dirty="0"/>
                  <a:t> data points fixed and varying only the parameter value. Plot the function in the vicinity of the best fit parameter value</a:t>
                </a:r>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3"/>
                <a:stretch>
                  <a:fillRect l="-966" t="-1389" r="-19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788937" y="3684678"/>
                <a:ext cx="1936965" cy="1477328"/>
              </a:xfrm>
              <a:prstGeom prst="rect">
                <a:avLst/>
              </a:prstGeom>
              <a:solidFill>
                <a:schemeClr val="accent1"/>
              </a:solidFill>
            </p:spPr>
            <p:txBody>
              <a:bodyPr wrap="square" rtlCol="0">
                <a:spAutoFit/>
              </a:bodyPr>
              <a:lstStyle/>
              <a:p>
                <a:r>
                  <a:rPr lang="en-CA" dirty="0"/>
                  <a:t>Notice: the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 </m:t>
                        </m:r>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a:t> function is at a minimum for the parameter fit value a = 0.5078</a:t>
                </a:r>
              </a:p>
            </p:txBody>
          </p:sp>
        </mc:Choice>
        <mc:Fallback xmlns="">
          <p:sp>
            <p:nvSpPr>
              <p:cNvPr id="15" name="TextBox 14"/>
              <p:cNvSpPr txBox="1">
                <a:spLocks noRot="1" noChangeAspect="1" noMove="1" noResize="1" noEditPoints="1" noAdjustHandles="1" noChangeArrowheads="1" noChangeShapeType="1" noTextEdit="1"/>
              </p:cNvSpPr>
              <p:nvPr/>
            </p:nvSpPr>
            <p:spPr>
              <a:xfrm>
                <a:off x="8788937" y="3684678"/>
                <a:ext cx="1936965" cy="1477328"/>
              </a:xfrm>
              <a:prstGeom prst="rect">
                <a:avLst/>
              </a:prstGeom>
              <a:blipFill>
                <a:blip r:embed="rId5"/>
                <a:stretch>
                  <a:fillRect l="-2839" t="-2058" b="-5350"/>
                </a:stretch>
              </a:blipFill>
            </p:spPr>
            <p:txBody>
              <a:bodyPr/>
              <a:lstStyle/>
              <a:p>
                <a:r>
                  <a:rPr lang="en-CA">
                    <a:noFill/>
                  </a:rPr>
                  <a:t> </a:t>
                </a:r>
              </a:p>
            </p:txBody>
          </p:sp>
        </mc:Fallback>
      </mc:AlternateContent>
      <p:pic>
        <p:nvPicPr>
          <p:cNvPr id="7" name="Picture 6">
            <a:extLst>
              <a:ext uri="{FF2B5EF4-FFF2-40B4-BE49-F238E27FC236}">
                <a16:creationId xmlns:a16="http://schemas.microsoft.com/office/drawing/2014/main" id="{20AA8856-1B90-014B-B856-25BCE51E5F06}"/>
              </a:ext>
            </a:extLst>
          </p:cNvPr>
          <p:cNvPicPr>
            <a:picLocks noChangeAspect="1"/>
          </p:cNvPicPr>
          <p:nvPr/>
        </p:nvPicPr>
        <p:blipFill>
          <a:blip r:embed="rId6"/>
          <a:stretch>
            <a:fillRect/>
          </a:stretch>
        </p:blipFill>
        <p:spPr>
          <a:xfrm>
            <a:off x="1075230" y="3743814"/>
            <a:ext cx="5727700" cy="2552700"/>
          </a:xfrm>
          <a:prstGeom prst="rect">
            <a:avLst/>
          </a:prstGeom>
        </p:spPr>
      </p:pic>
    </p:spTree>
    <p:extLst>
      <p:ext uri="{BB962C8B-B14F-4D97-AF65-F5344CB8AC3E}">
        <p14:creationId xmlns:p14="http://schemas.microsoft.com/office/powerpoint/2010/main" val="9017760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46A8C-6CA7-EF41-81D6-1E8E85D2BD4C}"/>
              </a:ext>
            </a:extLst>
          </p:cNvPr>
          <p:cNvPicPr>
            <a:picLocks noChangeAspect="1"/>
          </p:cNvPicPr>
          <p:nvPr/>
        </p:nvPicPr>
        <p:blipFill>
          <a:blip r:embed="rId2"/>
          <a:stretch>
            <a:fillRect/>
          </a:stretch>
        </p:blipFill>
        <p:spPr>
          <a:xfrm>
            <a:off x="-24446" y="3471927"/>
            <a:ext cx="4592759" cy="2994299"/>
          </a:xfrm>
          <a:prstGeom prst="rect">
            <a:avLst/>
          </a:pr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357447"/>
                <a:ext cx="10506075" cy="6392488"/>
              </a:xfrm>
            </p:spPr>
            <p:txBody>
              <a:bodyPr>
                <a:normAutofit/>
              </a:bodyPr>
              <a:lstStyle/>
              <a:p>
                <a:r>
                  <a:rPr lang="en-CA" dirty="0"/>
                  <a:t>Graphical method for determining uncertainties on fit parameters – 1 parameter</a:t>
                </a:r>
              </a:p>
              <a:p>
                <a:r>
                  <a:rPr lang="en-CA" dirty="0"/>
                  <a:t>The uncertainty on the parameter value is the difference between the parameter value at which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𝜒</m:t>
                        </m:r>
                      </m:e>
                      <m:sup>
                        <m:r>
                          <a:rPr lang="en-CA" b="0" i="1" smtClean="0">
                            <a:latin typeface="Cambria Math" panose="02040503050406030204" pitchFamily="18" charset="0"/>
                          </a:rPr>
                          <m:t>2</m:t>
                        </m:r>
                      </m:sup>
                    </m:s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𝜒</m:t>
                        </m:r>
                      </m:e>
                      <m:sub>
                        <m:r>
                          <a:rPr lang="en-CA" b="0" i="1" smtClean="0">
                            <a:latin typeface="Cambria Math" panose="02040503050406030204" pitchFamily="18" charset="0"/>
                          </a:rPr>
                          <m:t>𝑚𝑖𝑛</m:t>
                        </m:r>
                      </m:sub>
                      <m:sup>
                        <m:r>
                          <a:rPr lang="en-CA" b="0" i="1" smtClean="0">
                            <a:latin typeface="Cambria Math" panose="02040503050406030204" pitchFamily="18" charset="0"/>
                          </a:rPr>
                          <m:t>2</m:t>
                        </m:r>
                      </m:sup>
                    </m:sSubSup>
                    <m:r>
                      <a:rPr lang="en-CA" b="0" i="1" smtClean="0">
                        <a:latin typeface="Cambria Math" panose="02040503050406030204" pitchFamily="18" charset="0"/>
                      </a:rPr>
                      <m:t>+1=26.8118</m:t>
                    </m:r>
                  </m:oMath>
                </a14:m>
                <a:r>
                  <a:rPr lang="en-CA" dirty="0"/>
                  <a:t> and the parameter value at which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=2</m:t>
                    </m:r>
                    <m:r>
                      <a:rPr lang="en-CA" b="0" i="1" smtClean="0">
                        <a:latin typeface="Cambria Math" panose="02040503050406030204" pitchFamily="18" charset="0"/>
                      </a:rPr>
                      <m:t>5</m:t>
                    </m:r>
                    <m:r>
                      <a:rPr lang="en-CA" i="1">
                        <a:latin typeface="Cambria Math" panose="02040503050406030204" pitchFamily="18" charset="0"/>
                      </a:rPr>
                      <m:t>.8118</m:t>
                    </m:r>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(a = 0.5078)</a:t>
                </a:r>
                <a:endParaRPr lang="en-US" i="1" dirty="0">
                  <a:latin typeface="Cambria Math" panose="02040503050406030204" pitchFamily="18" charset="0"/>
                </a:endParaRPr>
              </a:p>
              <a:p>
                <a:r>
                  <a:rPr lang="en-US" dirty="0">
                    <a:latin typeface="Calibri" panose="020F0502020204030204" pitchFamily="34" charset="0"/>
                    <a:cs typeface="Calibri" panose="020F0502020204030204" pitchFamily="34" charset="0"/>
                  </a:rPr>
                  <a:t>So plot the line </a:t>
                </a:r>
                <a14:m>
                  <m:oMath xmlns:m="http://schemas.openxmlformats.org/officeDocument/2006/math">
                    <m:sSup>
                      <m:sSupPr>
                        <m:ctrlPr>
                          <a:rPr lang="en-CA" i="1" smtClean="0">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r>
                      <a:rPr lang="en-CA" i="1">
                        <a:latin typeface="Cambria Math" panose="02040503050406030204" pitchFamily="18" charset="0"/>
                      </a:rPr>
                      <m:t>=26.8118</m:t>
                    </m:r>
                  </m:oMath>
                </a14:m>
                <a:r>
                  <a:rPr lang="en-CA" dirty="0"/>
                  <a:t> and inspect at which value of a it intersects the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US" dirty="0">
                    <a:latin typeface="Calibri" panose="020F0502020204030204" pitchFamily="34" charset="0"/>
                    <a:cs typeface="Calibri" panose="020F0502020204030204" pitchFamily="34" charset="0"/>
                  </a:rPr>
                  <a:t> curve:</a:t>
                </a:r>
              </a:p>
              <a:p>
                <a:pPr marL="0" indent="0">
                  <a:buNone/>
                </a:pPr>
                <a:endParaRPr lang="en-CA" dirty="0"/>
              </a:p>
              <a:p>
                <a:pPr marL="0" indent="0">
                  <a:buNone/>
                </a:pPr>
                <a:endParaRPr lang="en-CA"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3"/>
                <a:stretch>
                  <a:fillRect l="-966" t="-1389" r="-1570"/>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6019532" y="3052133"/>
            <a:ext cx="4669401" cy="3497971"/>
          </a:xfrm>
          <a:prstGeom prst="rect">
            <a:avLst/>
          </a:prstGeom>
        </p:spPr>
      </p:pic>
      <p:sp>
        <p:nvSpPr>
          <p:cNvPr id="9" name="TextBox 8"/>
          <p:cNvSpPr txBox="1"/>
          <p:nvPr/>
        </p:nvSpPr>
        <p:spPr>
          <a:xfrm>
            <a:off x="7170344" y="3210237"/>
            <a:ext cx="1117567" cy="369332"/>
          </a:xfrm>
          <a:prstGeom prst="rect">
            <a:avLst/>
          </a:prstGeom>
          <a:solidFill>
            <a:schemeClr val="accent1"/>
          </a:solidFill>
        </p:spPr>
        <p:txBody>
          <a:bodyPr wrap="square" rtlCol="0">
            <a:spAutoFit/>
          </a:bodyPr>
          <a:lstStyle/>
          <a:p>
            <a:r>
              <a:rPr lang="en-CA" dirty="0"/>
              <a:t>(zoom in)</a:t>
            </a:r>
          </a:p>
        </p:txBody>
      </p:sp>
      <mc:AlternateContent xmlns:mc="http://schemas.openxmlformats.org/markup-compatibility/2006" xmlns:a14="http://schemas.microsoft.com/office/drawing/2010/main">
        <mc:Choice Requires="a14">
          <p:sp>
            <p:nvSpPr>
              <p:cNvPr id="10" name="TextBox 9"/>
              <p:cNvSpPr txBox="1"/>
              <p:nvPr/>
            </p:nvSpPr>
            <p:spPr>
              <a:xfrm>
                <a:off x="8899295" y="5107354"/>
                <a:ext cx="2525450" cy="646331"/>
              </a:xfrm>
              <a:prstGeom prst="rect">
                <a:avLst/>
              </a:prstGeom>
              <a:solidFill>
                <a:schemeClr val="accent1"/>
              </a:solidFill>
            </p:spPr>
            <p:txBody>
              <a:bodyPr wrap="square" rtlCol="0">
                <a:spAutoFit/>
              </a:bodyPr>
              <a:lstStyle/>
              <a:p>
                <a:r>
                  <a:rPr lang="en-CA" dirty="0"/>
                  <a:t>Looks like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r>
                      <a:rPr lang="en-CA" i="1">
                        <a:latin typeface="Cambria Math" panose="02040503050406030204" pitchFamily="18" charset="0"/>
                      </a:rPr>
                      <m:t>=26.8118</m:t>
                    </m:r>
                  </m:oMath>
                </a14:m>
                <a:r>
                  <a:rPr lang="en-CA" dirty="0"/>
                  <a:t> at a = 0.523 </a:t>
                </a:r>
              </a:p>
            </p:txBody>
          </p:sp>
        </mc:Choice>
        <mc:Fallback xmlns="">
          <p:sp>
            <p:nvSpPr>
              <p:cNvPr id="10" name="TextBox 9"/>
              <p:cNvSpPr txBox="1">
                <a:spLocks noRot="1" noChangeAspect="1" noMove="1" noResize="1" noEditPoints="1" noAdjustHandles="1" noChangeArrowheads="1" noChangeShapeType="1" noTextEdit="1"/>
              </p:cNvSpPr>
              <p:nvPr/>
            </p:nvSpPr>
            <p:spPr>
              <a:xfrm>
                <a:off x="8899295" y="5107354"/>
                <a:ext cx="2525450" cy="646331"/>
              </a:xfrm>
              <a:prstGeom prst="rect">
                <a:avLst/>
              </a:prstGeom>
              <a:blipFill>
                <a:blip r:embed="rId6"/>
                <a:stretch>
                  <a:fillRect l="-2174" t="-5660" b="-14151"/>
                </a:stretch>
              </a:blipFill>
            </p:spPr>
            <p:txBody>
              <a:bodyPr/>
              <a:lstStyle/>
              <a:p>
                <a:r>
                  <a:rPr lang="en-CA">
                    <a:noFill/>
                  </a:rPr>
                  <a:t> </a:t>
                </a:r>
              </a:p>
            </p:txBody>
          </p:sp>
        </mc:Fallback>
      </mc:AlternateContent>
      <p:cxnSp>
        <p:nvCxnSpPr>
          <p:cNvPr id="16" name="Straight Connector 15"/>
          <p:cNvCxnSpPr>
            <a:cxnSpLocks/>
          </p:cNvCxnSpPr>
          <p:nvPr/>
        </p:nvCxnSpPr>
        <p:spPr>
          <a:xfrm>
            <a:off x="3983812" y="4664163"/>
            <a:ext cx="21555" cy="142208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V="1">
            <a:off x="2664518" y="5353429"/>
            <a:ext cx="1319294" cy="366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a:off x="2627732" y="4664163"/>
            <a:ext cx="0" cy="140030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p:cNvSpPr txBox="1"/>
              <p:nvPr/>
            </p:nvSpPr>
            <p:spPr>
              <a:xfrm>
                <a:off x="3149351" y="4987761"/>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𝜎</m:t>
                          </m:r>
                        </m:e>
                        <m:sub>
                          <m:r>
                            <a:rPr lang="en-CA" i="1">
                              <a:latin typeface="Cambria Math" panose="02040503050406030204" pitchFamily="18" charset="0"/>
                              <a:cs typeface="Calibri" panose="020F0502020204030204" pitchFamily="34" charset="0"/>
                            </a:rPr>
                            <m:t>𝑎</m:t>
                          </m:r>
                        </m:sub>
                      </m:sSub>
                    </m:oMath>
                  </m:oMathPara>
                </a14:m>
                <a:endParaRPr lang="en-CA" dirty="0"/>
              </a:p>
            </p:txBody>
          </p:sp>
        </mc:Choice>
        <mc:Fallback>
          <p:sp>
            <p:nvSpPr>
              <p:cNvPr id="22" name="TextBox 21"/>
              <p:cNvSpPr txBox="1">
                <a:spLocks noRot="1" noChangeAspect="1" noMove="1" noResize="1" noEditPoints="1" noAdjustHandles="1" noChangeArrowheads="1" noChangeShapeType="1" noTextEdit="1"/>
              </p:cNvSpPr>
              <p:nvPr/>
            </p:nvSpPr>
            <p:spPr>
              <a:xfrm>
                <a:off x="3149351" y="4987761"/>
                <a:ext cx="4759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4363928" y="4416783"/>
                <a:ext cx="1109535"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CA" i="1" smtClean="0">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m:t>
                      </m:r>
                      <m:r>
                        <a:rPr lang="en-CA" b="0" i="1" smtClean="0">
                          <a:latin typeface="Cambria Math" panose="02040503050406030204" pitchFamily="18" charset="0"/>
                        </a:rPr>
                        <m:t>1</m:t>
                      </m:r>
                    </m:oMath>
                  </m:oMathPara>
                </a14:m>
                <a:endParaRPr lang="en-CA" dirty="0"/>
              </a:p>
            </p:txBody>
          </p:sp>
        </mc:Choice>
        <mc:Fallback>
          <p:sp>
            <p:nvSpPr>
              <p:cNvPr id="23" name="TextBox 22"/>
              <p:cNvSpPr txBox="1">
                <a:spLocks noRot="1" noChangeAspect="1" noMove="1" noResize="1" noEditPoints="1" noAdjustHandles="1" noChangeArrowheads="1" noChangeShapeType="1" noTextEdit="1"/>
              </p:cNvSpPr>
              <p:nvPr/>
            </p:nvSpPr>
            <p:spPr>
              <a:xfrm>
                <a:off x="4363928" y="4416783"/>
                <a:ext cx="1109535" cy="384336"/>
              </a:xfrm>
              <a:prstGeom prst="rect">
                <a:avLst/>
              </a:prstGeom>
              <a:blipFill>
                <a:blip r:embed="rId8"/>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6F9F80CE-2526-3D47-9633-946865330CC1}"/>
              </a:ext>
            </a:extLst>
          </p:cNvPr>
          <p:cNvPicPr>
            <a:picLocks noChangeAspect="1"/>
          </p:cNvPicPr>
          <p:nvPr/>
        </p:nvPicPr>
        <p:blipFill>
          <a:blip r:embed="rId9"/>
          <a:stretch>
            <a:fillRect/>
          </a:stretch>
        </p:blipFill>
        <p:spPr>
          <a:xfrm>
            <a:off x="4689177" y="5686130"/>
            <a:ext cx="3766897" cy="964818"/>
          </a:xfrm>
          <a:prstGeom prst="rect">
            <a:avLst/>
          </a:prstGeom>
        </p:spPr>
      </p:pic>
      <p:sp>
        <p:nvSpPr>
          <p:cNvPr id="21" name="Rectangle 20">
            <a:extLst>
              <a:ext uri="{FF2B5EF4-FFF2-40B4-BE49-F238E27FC236}">
                <a16:creationId xmlns:a16="http://schemas.microsoft.com/office/drawing/2014/main" id="{067C23C4-206D-3042-AD3C-8C5E86777E80}"/>
              </a:ext>
            </a:extLst>
          </p:cNvPr>
          <p:cNvSpPr/>
          <p:nvPr/>
        </p:nvSpPr>
        <p:spPr>
          <a:xfrm>
            <a:off x="4605097" y="5642540"/>
            <a:ext cx="3814193" cy="107060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658548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CA" dirty="0"/>
                  <a:t>Graphical method for determining uncertainties on fit parameters – 1 parameter</a:t>
                </a:r>
              </a:p>
              <a:p>
                <a:r>
                  <a:rPr lang="en-CA" dirty="0"/>
                  <a:t>The uncertainty on the parameter value is the difference between the parameter value at which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𝜒</m:t>
                        </m:r>
                      </m:e>
                      <m:sup>
                        <m:r>
                          <a:rPr lang="en-CA" b="0" i="1" smtClean="0">
                            <a:latin typeface="Cambria Math" panose="02040503050406030204" pitchFamily="18" charset="0"/>
                          </a:rPr>
                          <m:t>2</m:t>
                        </m:r>
                      </m:sup>
                    </m:s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𝜒</m:t>
                        </m:r>
                      </m:e>
                      <m:sub>
                        <m:r>
                          <a:rPr lang="en-CA" b="0" i="1" smtClean="0">
                            <a:latin typeface="Cambria Math" panose="02040503050406030204" pitchFamily="18" charset="0"/>
                          </a:rPr>
                          <m:t>𝑚𝑖𝑛</m:t>
                        </m:r>
                      </m:sub>
                      <m:sup>
                        <m:r>
                          <a:rPr lang="en-CA" b="0" i="1" smtClean="0">
                            <a:latin typeface="Cambria Math" panose="02040503050406030204" pitchFamily="18" charset="0"/>
                          </a:rPr>
                          <m:t>2</m:t>
                        </m:r>
                      </m:sup>
                    </m:sSubSup>
                    <m:r>
                      <a:rPr lang="en-CA" b="0" i="1" smtClean="0">
                        <a:latin typeface="Cambria Math" panose="02040503050406030204" pitchFamily="18" charset="0"/>
                      </a:rPr>
                      <m:t>+1=26.8118</m:t>
                    </m:r>
                  </m:oMath>
                </a14:m>
                <a:r>
                  <a:rPr lang="en-CA" dirty="0"/>
                  <a:t> and the parameter value at which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=2</m:t>
                    </m:r>
                    <m:r>
                      <a:rPr lang="en-CA" b="0" i="1" smtClean="0">
                        <a:latin typeface="Cambria Math" panose="02040503050406030204" pitchFamily="18" charset="0"/>
                      </a:rPr>
                      <m:t>5</m:t>
                    </m:r>
                    <m:r>
                      <a:rPr lang="en-CA" i="1">
                        <a:latin typeface="Cambria Math" panose="02040503050406030204" pitchFamily="18" charset="0"/>
                      </a:rPr>
                      <m:t>.8118</m:t>
                    </m:r>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(a = 0.5078)</a:t>
                </a:r>
                <a:endParaRPr lang="en-US" i="1" dirty="0">
                  <a:latin typeface="Cambria Math" panose="02040503050406030204" pitchFamily="18"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So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i="1" smtClean="0">
                            <a:latin typeface="Cambria Math" panose="02040503050406030204" pitchFamily="18" charset="0"/>
                            <a:ea typeface="Cambria Math" panose="02040503050406030204" pitchFamily="18" charset="0"/>
                            <a:cs typeface="Calibri" panose="020F0502020204030204" pitchFamily="34" charset="0"/>
                          </a:rPr>
                          <m:t>𝜎</m:t>
                        </m:r>
                      </m:e>
                      <m:sub>
                        <m:r>
                          <a:rPr lang="en-CA" b="0" i="1" smtClean="0">
                            <a:latin typeface="Cambria Math" panose="02040503050406030204" pitchFamily="18" charset="0"/>
                            <a:cs typeface="Calibri" panose="020F0502020204030204" pitchFamily="34" charset="0"/>
                          </a:rPr>
                          <m:t>𝑎</m:t>
                        </m:r>
                      </m:sub>
                    </m:sSub>
                    <m:r>
                      <a:rPr lang="en-CA" b="0" i="1" smtClean="0">
                        <a:latin typeface="Cambria Math" panose="02040503050406030204" pitchFamily="18" charset="0"/>
                        <a:cs typeface="Calibri" panose="020F0502020204030204" pitchFamily="34" charset="0"/>
                      </a:rPr>
                      <m:t>=0.5230−0.5078=0.0152</m:t>
                    </m:r>
                  </m:oMath>
                </a14:m>
                <a:endParaRPr lang="en-CA" dirty="0"/>
              </a:p>
              <a:p>
                <a:pPr marL="0" indent="0">
                  <a:buNone/>
                </a:pPr>
                <a:endParaRPr lang="en-CA" dirty="0"/>
              </a:p>
              <a:p>
                <a:r>
                  <a:rPr lang="en-CA" dirty="0"/>
                  <a:t>This is pretty much the same value</a:t>
                </a:r>
              </a:p>
              <a:p>
                <a:pPr marL="0" indent="0">
                  <a:buNone/>
                </a:pPr>
                <a:r>
                  <a:rPr lang="en-CA" dirty="0"/>
                  <a:t>as we found with the curvature matrix</a:t>
                </a:r>
              </a:p>
              <a:p>
                <a:pPr marL="0" indent="0">
                  <a:buNone/>
                </a:pPr>
                <a:r>
                  <a:rPr lang="en-CA" dirty="0"/>
                  <a:t>method.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1160" t="-1622" r="-1682" b="-859"/>
                </a:stretch>
              </a:blipFill>
            </p:spPr>
            <p:txBody>
              <a:bodyPr/>
              <a:lstStyle/>
              <a:p>
                <a:r>
                  <a:rPr lang="en-CA">
                    <a:noFill/>
                  </a:rPr>
                  <a:t> </a:t>
                </a:r>
              </a:p>
            </p:txBody>
          </p:sp>
        </mc:Fallback>
      </mc:AlternateContent>
      <p:pic>
        <p:nvPicPr>
          <p:cNvPr id="7" name="Picture 6"/>
          <p:cNvPicPr>
            <a:picLocks noChangeAspect="1"/>
          </p:cNvPicPr>
          <p:nvPr/>
        </p:nvPicPr>
        <p:blipFill>
          <a:blip r:embed="rId3"/>
          <a:stretch>
            <a:fillRect/>
          </a:stretch>
        </p:blipFill>
        <p:spPr>
          <a:xfrm>
            <a:off x="6594473" y="3251964"/>
            <a:ext cx="4669401" cy="3497971"/>
          </a:xfrm>
          <a:prstGeom prst="rect">
            <a:avLst/>
          </a:prstGeom>
        </p:spPr>
      </p:pic>
      <p:sp>
        <p:nvSpPr>
          <p:cNvPr id="9" name="TextBox 8"/>
          <p:cNvSpPr txBox="1"/>
          <p:nvPr/>
        </p:nvSpPr>
        <p:spPr>
          <a:xfrm>
            <a:off x="7443613" y="3493946"/>
            <a:ext cx="1117567" cy="369332"/>
          </a:xfrm>
          <a:prstGeom prst="rect">
            <a:avLst/>
          </a:prstGeom>
          <a:solidFill>
            <a:schemeClr val="accent1"/>
          </a:solidFill>
        </p:spPr>
        <p:txBody>
          <a:bodyPr wrap="square" rtlCol="0">
            <a:spAutoFit/>
          </a:bodyPr>
          <a:lstStyle/>
          <a:p>
            <a:r>
              <a:rPr lang="en-CA" dirty="0"/>
              <a:t>(zoom in)</a:t>
            </a:r>
          </a:p>
        </p:txBody>
      </p:sp>
      <mc:AlternateContent xmlns:mc="http://schemas.openxmlformats.org/markup-compatibility/2006" xmlns:a14="http://schemas.microsoft.com/office/drawing/2010/main">
        <mc:Choice Requires="a14">
          <p:sp>
            <p:nvSpPr>
              <p:cNvPr id="10" name="TextBox 9"/>
              <p:cNvSpPr txBox="1"/>
              <p:nvPr/>
            </p:nvSpPr>
            <p:spPr>
              <a:xfrm>
                <a:off x="9172564" y="5391063"/>
                <a:ext cx="2525450" cy="646331"/>
              </a:xfrm>
              <a:prstGeom prst="rect">
                <a:avLst/>
              </a:prstGeom>
              <a:solidFill>
                <a:schemeClr val="accent1"/>
              </a:solidFill>
            </p:spPr>
            <p:txBody>
              <a:bodyPr wrap="square" rtlCol="0">
                <a:spAutoFit/>
              </a:bodyPr>
              <a:lstStyle/>
              <a:p>
                <a:r>
                  <a:rPr lang="en-CA" dirty="0"/>
                  <a:t>Looks like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r>
                      <a:rPr lang="en-CA" i="1">
                        <a:latin typeface="Cambria Math" panose="02040503050406030204" pitchFamily="18" charset="0"/>
                      </a:rPr>
                      <m:t>=26.8118</m:t>
                    </m:r>
                  </m:oMath>
                </a14:m>
                <a:r>
                  <a:rPr lang="en-CA" dirty="0"/>
                  <a:t> at a = 0.5230 </a:t>
                </a:r>
              </a:p>
            </p:txBody>
          </p:sp>
        </mc:Choice>
        <mc:Fallback xmlns="">
          <p:sp>
            <p:nvSpPr>
              <p:cNvPr id="10" name="TextBox 9"/>
              <p:cNvSpPr txBox="1">
                <a:spLocks noRot="1" noChangeAspect="1" noMove="1" noResize="1" noEditPoints="1" noAdjustHandles="1" noChangeArrowheads="1" noChangeShapeType="1" noTextEdit="1"/>
              </p:cNvSpPr>
              <p:nvPr/>
            </p:nvSpPr>
            <p:spPr>
              <a:xfrm>
                <a:off x="9172564" y="5391063"/>
                <a:ext cx="2525450" cy="646331"/>
              </a:xfrm>
              <a:prstGeom prst="rect">
                <a:avLst/>
              </a:prstGeom>
              <a:blipFill>
                <a:blip r:embed="rId4"/>
                <a:stretch>
                  <a:fillRect l="-2174" t="-4717" b="-14151"/>
                </a:stretch>
              </a:blipFill>
            </p:spPr>
            <p:txBody>
              <a:bodyPr/>
              <a:lstStyle/>
              <a:p>
                <a:r>
                  <a:rPr lang="en-CA">
                    <a:noFill/>
                  </a:rPr>
                  <a:t> </a:t>
                </a:r>
              </a:p>
            </p:txBody>
          </p:sp>
        </mc:Fallback>
      </mc:AlternateContent>
    </p:spTree>
    <p:extLst>
      <p:ext uri="{BB962C8B-B14F-4D97-AF65-F5344CB8AC3E}">
        <p14:creationId xmlns:p14="http://schemas.microsoft.com/office/powerpoint/2010/main" val="3533774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a:t>Vectors and matrices</a:t>
            </a:r>
          </a:p>
        </p:txBody>
      </p:sp>
    </p:spTree>
    <p:extLst>
      <p:ext uri="{BB962C8B-B14F-4D97-AF65-F5344CB8AC3E}">
        <p14:creationId xmlns:p14="http://schemas.microsoft.com/office/powerpoint/2010/main" val="40171137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Graphical method for determining uncertainties on fit parameters – 1 parameter</a:t>
            </a:r>
          </a:p>
          <a:p>
            <a:r>
              <a:rPr lang="en-CA" dirty="0"/>
              <a:t>This graphical method is a good approximation of the curvature matrix method for finding the parameter uncertainty</a:t>
            </a:r>
          </a:p>
          <a:p>
            <a:r>
              <a:rPr lang="en-CA" dirty="0"/>
              <a:t>Exercise: show why the graphical method works</a:t>
            </a:r>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spTree>
    <p:extLst>
      <p:ext uri="{BB962C8B-B14F-4D97-AF65-F5344CB8AC3E}">
        <p14:creationId xmlns:p14="http://schemas.microsoft.com/office/powerpoint/2010/main" val="876850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Graphical method for determining uncertainties on fit parameters – 2 parameters</a:t>
            </a:r>
          </a:p>
          <a:p>
            <a:r>
              <a:rPr lang="en-CA" dirty="0"/>
              <a:t>The graphical method for determining the uncertainty on a two-parameter fit will be demonstrated using the 2 parameter exponential data.</a:t>
            </a:r>
          </a:p>
          <a:p>
            <a:r>
              <a:rPr lang="en-CA" dirty="0"/>
              <a:t>Read in the data and plot it</a:t>
            </a:r>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EFAC7471-5A81-074B-ADF8-E964D9A3403D}"/>
              </a:ext>
            </a:extLst>
          </p:cNvPr>
          <p:cNvPicPr>
            <a:picLocks noChangeAspect="1"/>
          </p:cNvPicPr>
          <p:nvPr/>
        </p:nvPicPr>
        <p:blipFill>
          <a:blip r:embed="rId2"/>
          <a:stretch>
            <a:fillRect/>
          </a:stretch>
        </p:blipFill>
        <p:spPr>
          <a:xfrm>
            <a:off x="6668834" y="3122353"/>
            <a:ext cx="4940300" cy="3378200"/>
          </a:xfrm>
          <a:prstGeom prst="rect">
            <a:avLst/>
          </a:prstGeom>
        </p:spPr>
      </p:pic>
      <p:pic>
        <p:nvPicPr>
          <p:cNvPr id="7" name="Picture 6">
            <a:extLst>
              <a:ext uri="{FF2B5EF4-FFF2-40B4-BE49-F238E27FC236}">
                <a16:creationId xmlns:a16="http://schemas.microsoft.com/office/drawing/2014/main" id="{8D2558A5-0580-6C41-A105-02F9AEFAD212}"/>
              </a:ext>
            </a:extLst>
          </p:cNvPr>
          <p:cNvPicPr>
            <a:picLocks noChangeAspect="1"/>
          </p:cNvPicPr>
          <p:nvPr/>
        </p:nvPicPr>
        <p:blipFill>
          <a:blip r:embed="rId3"/>
          <a:stretch>
            <a:fillRect/>
          </a:stretch>
        </p:blipFill>
        <p:spPr>
          <a:xfrm>
            <a:off x="1294891" y="2951674"/>
            <a:ext cx="4228276" cy="3906326"/>
          </a:xfrm>
          <a:prstGeom prst="rect">
            <a:avLst/>
          </a:prstGeom>
        </p:spPr>
      </p:pic>
    </p:spTree>
    <p:extLst>
      <p:ext uri="{BB962C8B-B14F-4D97-AF65-F5344CB8AC3E}">
        <p14:creationId xmlns:p14="http://schemas.microsoft.com/office/powerpoint/2010/main" val="664760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ADEF93-44A0-1341-8251-2356ED43342D}"/>
              </a:ext>
            </a:extLst>
          </p:cNvPr>
          <p:cNvPicPr>
            <a:picLocks noChangeAspect="1"/>
          </p:cNvPicPr>
          <p:nvPr/>
        </p:nvPicPr>
        <p:blipFill>
          <a:blip r:embed="rId2"/>
          <a:stretch>
            <a:fillRect/>
          </a:stretch>
        </p:blipFill>
        <p:spPr>
          <a:xfrm>
            <a:off x="863715" y="2301755"/>
            <a:ext cx="5168900" cy="39243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Graphical method for determining uncertainties on fit parameters – 2 parameters</a:t>
            </a:r>
          </a:p>
          <a:p>
            <a:r>
              <a:rPr lang="en-CA" dirty="0"/>
              <a:t>Perform the fit using chi-squared minimization. The function model is y = b*</a:t>
            </a:r>
            <a:r>
              <a:rPr lang="en-CA" dirty="0" err="1"/>
              <a:t>exp</a:t>
            </a:r>
            <a:r>
              <a:rPr lang="en-CA" dirty="0"/>
              <a:t>(-c*x)</a:t>
            </a:r>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sp>
        <p:nvSpPr>
          <p:cNvPr id="9" name="TextBox 8"/>
          <p:cNvSpPr txBox="1"/>
          <p:nvPr/>
        </p:nvSpPr>
        <p:spPr>
          <a:xfrm>
            <a:off x="6032615" y="3485638"/>
            <a:ext cx="1971093" cy="1200329"/>
          </a:xfrm>
          <a:prstGeom prst="rect">
            <a:avLst/>
          </a:prstGeom>
          <a:solidFill>
            <a:schemeClr val="accent1"/>
          </a:solidFill>
        </p:spPr>
        <p:txBody>
          <a:bodyPr wrap="square" rtlCol="0">
            <a:spAutoFit/>
          </a:bodyPr>
          <a:lstStyle/>
          <a:p>
            <a:r>
              <a:rPr lang="en-CA" dirty="0"/>
              <a:t>The fit gives parameter values  b = 0.3962</a:t>
            </a:r>
          </a:p>
          <a:p>
            <a:r>
              <a:rPr lang="en-CA" dirty="0"/>
              <a:t>c = 0.2833</a:t>
            </a:r>
          </a:p>
        </p:txBody>
      </p:sp>
      <p:sp>
        <p:nvSpPr>
          <p:cNvPr id="13" name="TextBox 12"/>
          <p:cNvSpPr txBox="1"/>
          <p:nvPr/>
        </p:nvSpPr>
        <p:spPr>
          <a:xfrm>
            <a:off x="8989741" y="3642500"/>
            <a:ext cx="2679482" cy="923330"/>
          </a:xfrm>
          <a:prstGeom prst="rect">
            <a:avLst/>
          </a:prstGeom>
          <a:solidFill>
            <a:schemeClr val="accent1"/>
          </a:solidFill>
        </p:spPr>
        <p:txBody>
          <a:bodyPr wrap="square" rtlCol="0">
            <a:spAutoFit/>
          </a:bodyPr>
          <a:lstStyle/>
          <a:p>
            <a:r>
              <a:rPr lang="en-CA" dirty="0"/>
              <a:t>The uncertainties are </a:t>
            </a:r>
          </a:p>
          <a:p>
            <a:r>
              <a:rPr lang="el-GR" dirty="0"/>
              <a:t>σ</a:t>
            </a:r>
            <a:r>
              <a:rPr lang="en-CA" baseline="-25000" dirty="0"/>
              <a:t>b</a:t>
            </a:r>
            <a:r>
              <a:rPr lang="en-CA" dirty="0"/>
              <a:t> = 0.0125</a:t>
            </a:r>
          </a:p>
          <a:p>
            <a:r>
              <a:rPr lang="el-GR" dirty="0"/>
              <a:t>σ</a:t>
            </a:r>
            <a:r>
              <a:rPr lang="en-CA" baseline="-25000" dirty="0"/>
              <a:t>c</a:t>
            </a:r>
            <a:r>
              <a:rPr lang="en-CA" dirty="0"/>
              <a:t> = 0.0139</a:t>
            </a:r>
          </a:p>
        </p:txBody>
      </p:sp>
      <mc:AlternateContent xmlns:mc="http://schemas.openxmlformats.org/markup-compatibility/2006">
        <mc:Choice xmlns:a14="http://schemas.microsoft.com/office/drawing/2010/main" Requires="a14">
          <p:sp>
            <p:nvSpPr>
              <p:cNvPr id="17" name="TextBox 16"/>
              <p:cNvSpPr txBox="1"/>
              <p:nvPr/>
            </p:nvSpPr>
            <p:spPr>
              <a:xfrm>
                <a:off x="9545873" y="5332811"/>
                <a:ext cx="2437121" cy="923330"/>
              </a:xfrm>
              <a:prstGeom prst="rect">
                <a:avLst/>
              </a:prstGeom>
              <a:solidFill>
                <a:schemeClr val="accent1"/>
              </a:solidFill>
            </p:spPr>
            <p:txBody>
              <a:bodyPr wrap="square" rtlCol="0">
                <a:spAutoFit/>
              </a:bodyPr>
              <a:lstStyle/>
              <a:p>
                <a:r>
                  <a:rPr lang="en-CA" dirty="0"/>
                  <a:t>The value of the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 </m:t>
                        </m:r>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a:t> function at its minimum is 13.1281</a:t>
                </a:r>
              </a:p>
            </p:txBody>
          </p:sp>
        </mc:Choice>
        <mc:Fallback>
          <p:sp>
            <p:nvSpPr>
              <p:cNvPr id="17" name="TextBox 16"/>
              <p:cNvSpPr txBox="1">
                <a:spLocks noRot="1" noChangeAspect="1" noMove="1" noResize="1" noEditPoints="1" noAdjustHandles="1" noChangeArrowheads="1" noChangeShapeType="1" noTextEdit="1"/>
              </p:cNvSpPr>
              <p:nvPr/>
            </p:nvSpPr>
            <p:spPr>
              <a:xfrm>
                <a:off x="9545873" y="5332811"/>
                <a:ext cx="2437121" cy="923330"/>
              </a:xfrm>
              <a:prstGeom prst="rect">
                <a:avLst/>
              </a:prstGeom>
              <a:blipFill>
                <a:blip r:embed="rId3"/>
                <a:stretch>
                  <a:fillRect l="-2073" t="-4110" r="-2591" b="-821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E4DA2B8-8F00-024A-940D-1ACECCE1E162}"/>
              </a:ext>
            </a:extLst>
          </p:cNvPr>
          <p:cNvPicPr>
            <a:picLocks noChangeAspect="1"/>
          </p:cNvPicPr>
          <p:nvPr/>
        </p:nvPicPr>
        <p:blipFill>
          <a:blip r:embed="rId4"/>
          <a:stretch>
            <a:fillRect/>
          </a:stretch>
        </p:blipFill>
        <p:spPr>
          <a:xfrm>
            <a:off x="5364801" y="2301756"/>
            <a:ext cx="2794000" cy="1003300"/>
          </a:xfrm>
          <a:prstGeom prst="rect">
            <a:avLst/>
          </a:prstGeom>
        </p:spPr>
      </p:pic>
      <p:pic>
        <p:nvPicPr>
          <p:cNvPr id="7" name="Picture 6">
            <a:extLst>
              <a:ext uri="{FF2B5EF4-FFF2-40B4-BE49-F238E27FC236}">
                <a16:creationId xmlns:a16="http://schemas.microsoft.com/office/drawing/2014/main" id="{4D04B282-D155-1548-8077-CC78CD4D04E7}"/>
              </a:ext>
            </a:extLst>
          </p:cNvPr>
          <p:cNvPicPr>
            <a:picLocks noChangeAspect="1"/>
          </p:cNvPicPr>
          <p:nvPr/>
        </p:nvPicPr>
        <p:blipFill>
          <a:blip r:embed="rId5"/>
          <a:stretch>
            <a:fillRect/>
          </a:stretch>
        </p:blipFill>
        <p:spPr>
          <a:xfrm>
            <a:off x="8856955" y="2289056"/>
            <a:ext cx="2743200" cy="1016000"/>
          </a:xfrm>
          <a:prstGeom prst="rect">
            <a:avLst/>
          </a:prstGeom>
        </p:spPr>
      </p:pic>
      <p:sp>
        <p:nvSpPr>
          <p:cNvPr id="15" name="Rectangle 14">
            <a:extLst>
              <a:ext uri="{FF2B5EF4-FFF2-40B4-BE49-F238E27FC236}">
                <a16:creationId xmlns:a16="http://schemas.microsoft.com/office/drawing/2014/main" id="{285C1BF8-A537-0342-B929-809CEE08950F}"/>
              </a:ext>
            </a:extLst>
          </p:cNvPr>
          <p:cNvSpPr/>
          <p:nvPr/>
        </p:nvSpPr>
        <p:spPr>
          <a:xfrm>
            <a:off x="5348170" y="2301756"/>
            <a:ext cx="2810631" cy="107060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36CBF567-B1B4-364E-BB72-E438A62FE610}"/>
              </a:ext>
            </a:extLst>
          </p:cNvPr>
          <p:cNvSpPr/>
          <p:nvPr/>
        </p:nvSpPr>
        <p:spPr>
          <a:xfrm>
            <a:off x="8789524" y="2301755"/>
            <a:ext cx="2810631" cy="107060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D4E09D10-AB5E-6540-B406-6EA069281352}"/>
              </a:ext>
            </a:extLst>
          </p:cNvPr>
          <p:cNvSpPr/>
          <p:nvPr/>
        </p:nvSpPr>
        <p:spPr>
          <a:xfrm>
            <a:off x="6354326" y="5573152"/>
            <a:ext cx="2810631" cy="5715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B09C4CFE-8B47-064C-B05C-3DC15F3C8737}"/>
              </a:ext>
            </a:extLst>
          </p:cNvPr>
          <p:cNvPicPr>
            <a:picLocks noChangeAspect="1"/>
          </p:cNvPicPr>
          <p:nvPr/>
        </p:nvPicPr>
        <p:blipFill>
          <a:blip r:embed="rId6"/>
          <a:stretch>
            <a:fillRect/>
          </a:stretch>
        </p:blipFill>
        <p:spPr>
          <a:xfrm>
            <a:off x="6381692" y="5603812"/>
            <a:ext cx="2608049" cy="540840"/>
          </a:xfrm>
          <a:prstGeom prst="rect">
            <a:avLst/>
          </a:prstGeom>
        </p:spPr>
      </p:pic>
    </p:spTree>
    <p:extLst>
      <p:ext uri="{BB962C8B-B14F-4D97-AF65-F5344CB8AC3E}">
        <p14:creationId xmlns:p14="http://schemas.microsoft.com/office/powerpoint/2010/main" val="16318831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13;&#10;&#13;&#10;Description automatically generated">
            <a:extLst>
              <a:ext uri="{FF2B5EF4-FFF2-40B4-BE49-F238E27FC236}">
                <a16:creationId xmlns:a16="http://schemas.microsoft.com/office/drawing/2014/main" id="{F45AF58D-78B6-3C4A-9090-F25C19021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404" y="1553170"/>
            <a:ext cx="5842000" cy="4381500"/>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CA" dirty="0"/>
                  <a:t>Graphical method for determining uncertainties on fit parameters – 2 parameters</a:t>
                </a:r>
              </a:p>
              <a:p>
                <a:r>
                  <a:rPr lang="en-CA" dirty="0"/>
                  <a:t>We will plot the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a:t> function, keeping all of the x, y, and </a:t>
                </a:r>
                <a:r>
                  <a:rPr lang="el-GR" dirty="0"/>
                  <a:t>σ</a:t>
                </a:r>
                <a:r>
                  <a:rPr lang="en-CA" baseline="-25000" dirty="0"/>
                  <a:t>y</a:t>
                </a:r>
                <a:r>
                  <a:rPr lang="en-CA" dirty="0"/>
                  <a:t> data points fixed and varying both parameters. Plot the function as a surface in the vicinity of the best fit parameter values</a:t>
                </a:r>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3"/>
                <a:stretch>
                  <a:fillRect l="-986" t="-1622" r="-1160"/>
                </a:stretch>
              </a:blipFill>
            </p:spPr>
            <p:txBody>
              <a:bodyPr/>
              <a:lstStyle/>
              <a:p>
                <a:r>
                  <a:rPr lang="en-CA">
                    <a:noFill/>
                  </a:rPr>
                  <a:t> </a:t>
                </a:r>
              </a:p>
            </p:txBody>
          </p:sp>
        </mc:Fallback>
      </mc:AlternateContent>
      <p:sp>
        <p:nvSpPr>
          <p:cNvPr id="9" name="TextBox 8"/>
          <p:cNvSpPr txBox="1"/>
          <p:nvPr/>
        </p:nvSpPr>
        <p:spPr>
          <a:xfrm>
            <a:off x="696765" y="5934670"/>
            <a:ext cx="7679980" cy="923330"/>
          </a:xfrm>
          <a:prstGeom prst="rect">
            <a:avLst/>
          </a:prstGeom>
          <a:solidFill>
            <a:schemeClr val="accent1"/>
          </a:solidFill>
        </p:spPr>
        <p:txBody>
          <a:bodyPr wrap="square" rtlCol="0">
            <a:spAutoFit/>
          </a:bodyPr>
          <a:lstStyle/>
          <a:p>
            <a:r>
              <a:rPr lang="en-CA" dirty="0"/>
              <a:t>Since this is extra material, you can learn how to use </a:t>
            </a:r>
            <a:r>
              <a:rPr lang="en-CA" dirty="0" err="1"/>
              <a:t>plot_surface</a:t>
            </a:r>
            <a:r>
              <a:rPr lang="en-CA" dirty="0"/>
              <a:t>() and </a:t>
            </a:r>
            <a:r>
              <a:rPr lang="en-CA" dirty="0" err="1"/>
              <a:t>meshgrid</a:t>
            </a:r>
            <a:r>
              <a:rPr lang="en-CA" dirty="0"/>
              <a:t>() </a:t>
            </a:r>
            <a:r>
              <a:rPr lang="en-CA" dirty="0" err="1"/>
              <a:t>here:</a:t>
            </a:r>
            <a:r>
              <a:rPr lang="en-CA" dirty="0" err="1">
                <a:hlinkClick r:id="rId4"/>
              </a:rPr>
              <a:t>https</a:t>
            </a:r>
            <a:r>
              <a:rPr lang="en-CA" dirty="0">
                <a:hlinkClick r:id="rId4"/>
              </a:rPr>
              <a:t>://matplotlib.org/mpl_toolkits/mplot3d/tutorial.html</a:t>
            </a:r>
            <a:endParaRPr lang="en-CA" dirty="0"/>
          </a:p>
          <a:p>
            <a:r>
              <a:rPr lang="en-CA" dirty="0">
                <a:hlinkClick r:id="rId5"/>
              </a:rPr>
              <a:t>https://docs.scipy.org/doc/numpy/reference/generated/numpy.meshgrid.html</a:t>
            </a:r>
            <a:endParaRPr lang="en-CA" dirty="0"/>
          </a:p>
        </p:txBody>
      </p:sp>
      <mc:AlternateContent xmlns:mc="http://schemas.openxmlformats.org/markup-compatibility/2006" xmlns:a14="http://schemas.microsoft.com/office/drawing/2010/main">
        <mc:Choice Requires="a14">
          <p:sp>
            <p:nvSpPr>
              <p:cNvPr id="15" name="TextBox 14"/>
              <p:cNvSpPr txBox="1"/>
              <p:nvPr/>
            </p:nvSpPr>
            <p:spPr>
              <a:xfrm>
                <a:off x="10115279" y="5330095"/>
                <a:ext cx="1936965" cy="1477328"/>
              </a:xfrm>
              <a:prstGeom prst="rect">
                <a:avLst/>
              </a:prstGeom>
              <a:solidFill>
                <a:schemeClr val="accent1"/>
              </a:solidFill>
            </p:spPr>
            <p:txBody>
              <a:bodyPr wrap="square" rtlCol="0">
                <a:spAutoFit/>
              </a:bodyPr>
              <a:lstStyle/>
              <a:p>
                <a:r>
                  <a:rPr lang="en-CA" dirty="0"/>
                  <a:t>Notice: the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 </m:t>
                        </m:r>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oMath>
                </a14:m>
                <a:r>
                  <a:rPr lang="en-CA" dirty="0"/>
                  <a:t> function is at a minimum at the best fit parameter values</a:t>
                </a:r>
              </a:p>
            </p:txBody>
          </p:sp>
        </mc:Choice>
        <mc:Fallback xmlns="">
          <p:sp>
            <p:nvSpPr>
              <p:cNvPr id="15" name="TextBox 14"/>
              <p:cNvSpPr txBox="1">
                <a:spLocks noRot="1" noChangeAspect="1" noMove="1" noResize="1" noEditPoints="1" noAdjustHandles="1" noChangeArrowheads="1" noChangeShapeType="1" noTextEdit="1"/>
              </p:cNvSpPr>
              <p:nvPr/>
            </p:nvSpPr>
            <p:spPr>
              <a:xfrm>
                <a:off x="10115279" y="5330095"/>
                <a:ext cx="1936965" cy="1477328"/>
              </a:xfrm>
              <a:prstGeom prst="rect">
                <a:avLst/>
              </a:prstGeom>
              <a:blipFill>
                <a:blip r:embed="rId6"/>
                <a:stretch>
                  <a:fillRect l="-2516" t="-2058" r="-1572" b="-5350"/>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AF178911-F222-8243-A95F-520744243D86}"/>
              </a:ext>
            </a:extLst>
          </p:cNvPr>
          <p:cNvPicPr>
            <a:picLocks noChangeAspect="1"/>
          </p:cNvPicPr>
          <p:nvPr/>
        </p:nvPicPr>
        <p:blipFill>
          <a:blip r:embed="rId7"/>
          <a:stretch>
            <a:fillRect/>
          </a:stretch>
        </p:blipFill>
        <p:spPr>
          <a:xfrm>
            <a:off x="847726" y="2498928"/>
            <a:ext cx="5269639" cy="3378254"/>
          </a:xfrm>
          <a:prstGeom prst="rect">
            <a:avLst/>
          </a:prstGeom>
        </p:spPr>
      </p:pic>
    </p:spTree>
    <p:extLst>
      <p:ext uri="{BB962C8B-B14F-4D97-AF65-F5344CB8AC3E}">
        <p14:creationId xmlns:p14="http://schemas.microsoft.com/office/powerpoint/2010/main" val="38009039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CA" dirty="0"/>
                  <a:t>Graphical method for determining uncertainties on fit parameters – 2 parameters</a:t>
                </a:r>
              </a:p>
              <a:p>
                <a:r>
                  <a:rPr lang="en-CA" dirty="0"/>
                  <a:t>Now, restrict the z-axis range to be between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and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+1</m:t>
                    </m:r>
                  </m:oMath>
                </a14:m>
                <a:r>
                  <a:rPr lang="en-CA" dirty="0"/>
                  <a:t>, and view the surface looking straight down:</a:t>
                </a:r>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98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722734" y="5729594"/>
                <a:ext cx="7679980" cy="953338"/>
              </a:xfrm>
              <a:prstGeom prst="rect">
                <a:avLst/>
              </a:prstGeom>
              <a:solidFill>
                <a:schemeClr val="accent1"/>
              </a:solidFill>
            </p:spPr>
            <p:txBody>
              <a:bodyPr wrap="square" rtlCol="0">
                <a:spAutoFit/>
              </a:bodyPr>
              <a:lstStyle/>
              <a:p>
                <a:r>
                  <a:rPr lang="en-CA" dirty="0"/>
                  <a:t>The result is an ellipse. At the centre of the ellipse, the chi-squared function has the value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The edge of the ellipse is where the chi-squared function is equal to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+1</m:t>
                    </m:r>
                  </m:oMath>
                </a14:m>
                <a:r>
                  <a:rPr lang="en-CA"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2722734" y="5729594"/>
                <a:ext cx="7679980" cy="953338"/>
              </a:xfrm>
              <a:prstGeom prst="rect">
                <a:avLst/>
              </a:prstGeom>
              <a:blipFill>
                <a:blip r:embed="rId3"/>
                <a:stretch>
                  <a:fillRect l="-715" t="-3846" b="-9615"/>
                </a:stretch>
              </a:blipFill>
            </p:spPr>
            <p:txBody>
              <a:bodyPr/>
              <a:lstStyle/>
              <a:p>
                <a:r>
                  <a:rPr lang="en-CA">
                    <a:noFill/>
                  </a:rPr>
                  <a:t> </a:t>
                </a:r>
              </a:p>
            </p:txBody>
          </p:sp>
        </mc:Fallback>
      </mc:AlternateContent>
      <p:pic>
        <p:nvPicPr>
          <p:cNvPr id="4" name="Picture 3">
            <a:extLst>
              <a:ext uri="{FF2B5EF4-FFF2-40B4-BE49-F238E27FC236}">
                <a16:creationId xmlns:a16="http://schemas.microsoft.com/office/drawing/2014/main" id="{B5E44ABA-8225-084D-8524-6B7197093DC7}"/>
              </a:ext>
            </a:extLst>
          </p:cNvPr>
          <p:cNvPicPr>
            <a:picLocks noChangeAspect="1"/>
          </p:cNvPicPr>
          <p:nvPr/>
        </p:nvPicPr>
        <p:blipFill>
          <a:blip r:embed="rId4"/>
          <a:stretch>
            <a:fillRect/>
          </a:stretch>
        </p:blipFill>
        <p:spPr>
          <a:xfrm>
            <a:off x="7262463" y="2162014"/>
            <a:ext cx="4749800" cy="3200400"/>
          </a:xfrm>
          <a:prstGeom prst="rect">
            <a:avLst/>
          </a:prstGeom>
        </p:spPr>
      </p:pic>
      <p:pic>
        <p:nvPicPr>
          <p:cNvPr id="7" name="Picture 6">
            <a:extLst>
              <a:ext uri="{FF2B5EF4-FFF2-40B4-BE49-F238E27FC236}">
                <a16:creationId xmlns:a16="http://schemas.microsoft.com/office/drawing/2014/main" id="{25B20FA6-4CD1-384B-A408-F30F1C32C38A}"/>
              </a:ext>
            </a:extLst>
          </p:cNvPr>
          <p:cNvPicPr>
            <a:picLocks noChangeAspect="1"/>
          </p:cNvPicPr>
          <p:nvPr/>
        </p:nvPicPr>
        <p:blipFill>
          <a:blip r:embed="rId5"/>
          <a:stretch>
            <a:fillRect/>
          </a:stretch>
        </p:blipFill>
        <p:spPr>
          <a:xfrm>
            <a:off x="1043226" y="2681206"/>
            <a:ext cx="6332783" cy="2287507"/>
          </a:xfrm>
          <a:prstGeom prst="rect">
            <a:avLst/>
          </a:prstGeom>
        </p:spPr>
      </p:pic>
    </p:spTree>
    <p:extLst>
      <p:ext uri="{BB962C8B-B14F-4D97-AF65-F5344CB8AC3E}">
        <p14:creationId xmlns:p14="http://schemas.microsoft.com/office/powerpoint/2010/main" val="26443046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24E22C-2D45-A842-985C-740A90419DB9}"/>
              </a:ext>
            </a:extLst>
          </p:cNvPr>
          <p:cNvPicPr>
            <a:picLocks noChangeAspect="1"/>
          </p:cNvPicPr>
          <p:nvPr/>
        </p:nvPicPr>
        <p:blipFill>
          <a:blip r:embed="rId2"/>
          <a:stretch>
            <a:fillRect/>
          </a:stretch>
        </p:blipFill>
        <p:spPr>
          <a:xfrm>
            <a:off x="574129" y="2599735"/>
            <a:ext cx="5517107" cy="3772623"/>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Graphical method for determining uncertainties on fit parameters – 2 parameters</a:t>
            </a:r>
          </a:p>
          <a:p>
            <a:r>
              <a:rPr lang="en-CA" dirty="0"/>
              <a:t>The uncertainties on the parameter values is determined as indicated in the figure:</a:t>
            </a:r>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p:cxnSp>
        <p:nvCxnSpPr>
          <p:cNvPr id="8" name="Straight Connector 7"/>
          <p:cNvCxnSpPr/>
          <p:nvPr/>
        </p:nvCxnSpPr>
        <p:spPr>
          <a:xfrm>
            <a:off x="5052520" y="2774832"/>
            <a:ext cx="0" cy="338433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3651202" y="5693789"/>
            <a:ext cx="1401318"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651202" y="2774832"/>
            <a:ext cx="0" cy="338433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4205453" y="5324457"/>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𝜎</m:t>
                          </m:r>
                        </m:e>
                        <m:sub>
                          <m:r>
                            <a:rPr lang="en-CA" b="0" i="1" smtClean="0">
                              <a:solidFill>
                                <a:schemeClr val="bg1"/>
                              </a:solidFill>
                              <a:latin typeface="Cambria Math" panose="02040503050406030204" pitchFamily="18" charset="0"/>
                              <a:cs typeface="Calibri" panose="020F0502020204030204" pitchFamily="34" charset="0"/>
                            </a:rPr>
                            <m:t>𝑏</m:t>
                          </m:r>
                        </m:sub>
                      </m:sSub>
                    </m:oMath>
                  </m:oMathPara>
                </a14:m>
                <a:endParaRPr lang="en-CA" dirty="0"/>
              </a:p>
            </p:txBody>
          </p:sp>
        </mc:Choice>
        <mc:Fallback>
          <p:sp>
            <p:nvSpPr>
              <p:cNvPr id="13" name="TextBox 12"/>
              <p:cNvSpPr txBox="1">
                <a:spLocks noRot="1" noChangeAspect="1" noMove="1" noResize="1" noEditPoints="1" noAdjustHandles="1" noChangeArrowheads="1" noChangeShapeType="1" noTextEdit="1"/>
              </p:cNvSpPr>
              <p:nvPr/>
            </p:nvSpPr>
            <p:spPr>
              <a:xfrm>
                <a:off x="4205453" y="5324457"/>
                <a:ext cx="475900" cy="369332"/>
              </a:xfrm>
              <a:prstGeom prst="rect">
                <a:avLst/>
              </a:prstGeom>
              <a:blipFill>
                <a:blip r:embed="rId3"/>
                <a:stretch>
                  <a:fillRect/>
                </a:stretch>
              </a:blipFill>
            </p:spPr>
            <p:txBody>
              <a:bodyPr/>
              <a:lstStyle/>
              <a:p>
                <a:r>
                  <a:rPr lang="en-US">
                    <a:noFill/>
                  </a:rPr>
                  <a:t> </a:t>
                </a:r>
              </a:p>
            </p:txBody>
          </p:sp>
        </mc:Fallback>
      </mc:AlternateContent>
      <p:cxnSp>
        <p:nvCxnSpPr>
          <p:cNvPr id="17" name="Straight Connector 16"/>
          <p:cNvCxnSpPr>
            <a:cxnSpLocks/>
          </p:cNvCxnSpPr>
          <p:nvPr/>
        </p:nvCxnSpPr>
        <p:spPr>
          <a:xfrm>
            <a:off x="1108450" y="3153861"/>
            <a:ext cx="4791138" cy="3163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V="1">
            <a:off x="1203767" y="4234100"/>
            <a:ext cx="4695821" cy="20875"/>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24038" y="3134811"/>
            <a:ext cx="3778" cy="1080238"/>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1764672" y="3499789"/>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cs typeface="Calibri" panose="020F0502020204030204" pitchFamily="34" charset="0"/>
                            </a:rPr>
                          </m:ctrlPr>
                        </m:sSubPr>
                        <m:e>
                          <m:r>
                            <a:rPr lang="en-US" i="1">
                              <a:solidFill>
                                <a:schemeClr val="bg1"/>
                              </a:solidFill>
                              <a:latin typeface="Cambria Math" panose="02040503050406030204" pitchFamily="18" charset="0"/>
                              <a:ea typeface="Cambria Math" panose="02040503050406030204" pitchFamily="18" charset="0"/>
                              <a:cs typeface="Calibri" panose="020F0502020204030204" pitchFamily="34" charset="0"/>
                            </a:rPr>
                            <m:t>𝜎</m:t>
                          </m:r>
                        </m:e>
                        <m:sub>
                          <m:r>
                            <a:rPr lang="en-CA" b="0" i="1" smtClean="0">
                              <a:solidFill>
                                <a:schemeClr val="bg1"/>
                              </a:solidFill>
                              <a:latin typeface="Cambria Math" panose="02040503050406030204" pitchFamily="18" charset="0"/>
                              <a:cs typeface="Calibri" panose="020F0502020204030204" pitchFamily="34" charset="0"/>
                            </a:rPr>
                            <m:t>𝑐</m:t>
                          </m:r>
                        </m:sub>
                      </m:sSub>
                    </m:oMath>
                  </m:oMathPara>
                </a14:m>
                <a:endParaRPr lang="en-CA" dirty="0"/>
              </a:p>
            </p:txBody>
          </p:sp>
        </mc:Choice>
        <mc:Fallback>
          <p:sp>
            <p:nvSpPr>
              <p:cNvPr id="27" name="TextBox 26"/>
              <p:cNvSpPr txBox="1">
                <a:spLocks noRot="1" noChangeAspect="1" noMove="1" noResize="1" noEditPoints="1" noAdjustHandles="1" noChangeArrowheads="1" noChangeShapeType="1" noTextEdit="1"/>
              </p:cNvSpPr>
              <p:nvPr/>
            </p:nvSpPr>
            <p:spPr>
              <a:xfrm>
                <a:off x="1764672" y="3499789"/>
                <a:ext cx="456279" cy="369332"/>
              </a:xfrm>
              <a:prstGeom prst="rect">
                <a:avLst/>
              </a:prstGeom>
              <a:blipFill>
                <a:blip r:embed="rId4"/>
                <a:stretch>
                  <a:fillRect/>
                </a:stretch>
              </a:blipFill>
            </p:spPr>
            <p:txBody>
              <a:bodyPr/>
              <a:lstStyle/>
              <a:p>
                <a:r>
                  <a:rPr lang="en-US">
                    <a:noFill/>
                  </a:rPr>
                  <a:t> </a:t>
                </a:r>
              </a:p>
            </p:txBody>
          </p:sp>
        </mc:Fallback>
      </mc:AlternateContent>
      <p:sp>
        <p:nvSpPr>
          <p:cNvPr id="28" name="TextBox 27"/>
          <p:cNvSpPr txBox="1"/>
          <p:nvPr/>
        </p:nvSpPr>
        <p:spPr>
          <a:xfrm>
            <a:off x="6513684" y="3185494"/>
            <a:ext cx="4569866" cy="1200329"/>
          </a:xfrm>
          <a:prstGeom prst="rect">
            <a:avLst/>
          </a:prstGeom>
          <a:solidFill>
            <a:schemeClr val="accent1"/>
          </a:solidFill>
        </p:spPr>
        <p:txBody>
          <a:bodyPr wrap="square" rtlCol="0">
            <a:spAutoFit/>
          </a:bodyPr>
          <a:lstStyle/>
          <a:p>
            <a:r>
              <a:rPr lang="en-CA" dirty="0"/>
              <a:t>That is, we find the distances between the ellipse tangents that are perpendicular to the parameter axes and the axis perpendiculars that go through the centre of the ellipse</a:t>
            </a:r>
          </a:p>
        </p:txBody>
      </p:sp>
    </p:spTree>
    <p:extLst>
      <p:ext uri="{BB962C8B-B14F-4D97-AF65-F5344CB8AC3E}">
        <p14:creationId xmlns:p14="http://schemas.microsoft.com/office/powerpoint/2010/main" val="23915341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9624" y="357447"/>
                <a:ext cx="10620376" cy="6392488"/>
              </a:xfrm>
            </p:spPr>
            <p:txBody>
              <a:bodyPr>
                <a:normAutofit/>
              </a:bodyPr>
              <a:lstStyle/>
              <a:p>
                <a:r>
                  <a:rPr lang="en-CA" dirty="0"/>
                  <a:t>Graphical method for determining uncertainties on fit parameters – 2 parameters</a:t>
                </a:r>
              </a:p>
              <a:p>
                <a:r>
                  <a:rPr lang="en-CA" dirty="0"/>
                  <a:t>If there was no covariance between parameters b and c then the ellipse would not be tilted and we could determine the uncertainties by fixing e.g. c at its best fit value, plotting chi-squared vs b, and finding the difference between b values where chi-squared equals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and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𝜒</m:t>
                        </m:r>
                      </m:e>
                      <m:sub>
                        <m:r>
                          <a:rPr lang="en-CA" i="1">
                            <a:latin typeface="Cambria Math" panose="02040503050406030204" pitchFamily="18" charset="0"/>
                          </a:rPr>
                          <m:t>𝑚𝑖𝑛</m:t>
                        </m:r>
                      </m:sub>
                      <m:sup>
                        <m:r>
                          <a:rPr lang="en-CA" i="1">
                            <a:latin typeface="Cambria Math" panose="02040503050406030204" pitchFamily="18" charset="0"/>
                          </a:rPr>
                          <m:t>2</m:t>
                        </m:r>
                      </m:sup>
                    </m:sSubSup>
                    <m:r>
                      <a:rPr lang="en-CA" i="1">
                        <a:latin typeface="Cambria Math" panose="02040503050406030204" pitchFamily="18" charset="0"/>
                      </a:rPr>
                      <m:t>+1</m:t>
                    </m:r>
                  </m:oMath>
                </a14:m>
                <a:endParaRPr lang="en-CA" dirty="0"/>
              </a:p>
              <a:p>
                <a:r>
                  <a:rPr lang="en-CA" dirty="0"/>
                  <a:t>If there is covariance, this simpler method would give uncertainties on b and c that are too small</a:t>
                </a:r>
              </a:p>
              <a:p>
                <a:endParaRPr lang="en-CA" dirty="0"/>
              </a:p>
              <a:p>
                <a:r>
                  <a:rPr lang="en-CA" dirty="0"/>
                  <a:t>If there are three or more parameters, you would need to find tangent hyper planes to a hyper ellipse </a:t>
                </a:r>
              </a:p>
              <a:p>
                <a:pPr marL="0" indent="0">
                  <a:buNone/>
                </a:pPr>
                <a:endParaRPr lang="en-CA" dirty="0"/>
              </a:p>
              <a:p>
                <a:endParaRPr lang="en-CA" dirty="0"/>
              </a:p>
              <a:p>
                <a:pPr marL="0" indent="0">
                  <a:buNone/>
                </a:pPr>
                <a:endParaRPr lang="en-US" i="1" dirty="0">
                  <a:latin typeface="Cambria Math" panose="02040503050406030204" pitchFamily="18" charset="0"/>
                </a:endParaRPr>
              </a:p>
              <a:p>
                <a:pPr marL="0" indent="0">
                  <a:buNone/>
                </a:pPr>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9624" y="357447"/>
                <a:ext cx="10620376" cy="6392488"/>
              </a:xfrm>
              <a:blipFill>
                <a:blip r:embed="rId2"/>
                <a:stretch>
                  <a:fillRect l="-1033" t="-1622" r="-1320"/>
                </a:stretch>
              </a:blipFill>
            </p:spPr>
            <p:txBody>
              <a:bodyPr/>
              <a:lstStyle/>
              <a:p>
                <a:r>
                  <a:rPr lang="en-CA">
                    <a:noFill/>
                  </a:rPr>
                  <a:t> </a:t>
                </a:r>
              </a:p>
            </p:txBody>
          </p:sp>
        </mc:Fallback>
      </mc:AlternateContent>
    </p:spTree>
    <p:extLst>
      <p:ext uri="{BB962C8B-B14F-4D97-AF65-F5344CB8AC3E}">
        <p14:creationId xmlns:p14="http://schemas.microsoft.com/office/powerpoint/2010/main" val="1321061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a:t>Things get a little more interesting when we start working with Python arrays, or, vectors (1-dimensional arrays) and matrices (2-dimensional arrays)</a:t>
            </a:r>
          </a:p>
          <a:p>
            <a:r>
              <a:rPr lang="en-CA" dirty="0"/>
              <a:t>A vector is essentially an ordered collection of a finite number of elements</a:t>
            </a:r>
          </a:p>
          <a:p>
            <a:r>
              <a:rPr lang="en-CA" dirty="0"/>
              <a:t>It can be a row vector with </a:t>
            </a:r>
            <a:r>
              <a:rPr lang="en-CA" i="1" dirty="0"/>
              <a:t>m</a:t>
            </a:r>
            <a:r>
              <a:rPr lang="en-CA" dirty="0"/>
              <a:t> elements (i.e. a 1 x </a:t>
            </a:r>
            <a:r>
              <a:rPr lang="en-CA" i="1" dirty="0"/>
              <a:t>m</a:t>
            </a:r>
            <a:r>
              <a:rPr lang="en-CA" dirty="0"/>
              <a:t> matrix) or a column vector with </a:t>
            </a:r>
            <a:r>
              <a:rPr lang="en-CA" i="1" dirty="0"/>
              <a:t>n</a:t>
            </a:r>
            <a:r>
              <a:rPr lang="en-CA" dirty="0"/>
              <a:t> elements (i.e. a </a:t>
            </a:r>
            <a:r>
              <a:rPr lang="en-CA" i="1" dirty="0"/>
              <a:t>n</a:t>
            </a:r>
            <a:r>
              <a:rPr lang="en-CA" dirty="0"/>
              <a:t> x 1 matrix)</a:t>
            </a:r>
          </a:p>
          <a:p>
            <a:r>
              <a:rPr lang="en-CA" dirty="0" err="1"/>
              <a:t>Numpy</a:t>
            </a:r>
            <a:r>
              <a:rPr lang="en-CA" dirty="0"/>
              <a:t> has dedicated array data types that can be easily manipulated, arrays in this tutorial will be imported from the </a:t>
            </a:r>
            <a:r>
              <a:rPr lang="en-CA" dirty="0" err="1"/>
              <a:t>numpy</a:t>
            </a:r>
            <a:r>
              <a:rPr lang="en-CA" dirty="0"/>
              <a:t> library/module</a:t>
            </a:r>
          </a:p>
          <a:p>
            <a:pPr marL="0" indent="0">
              <a:buNone/>
            </a:pPr>
            <a:endParaRPr lang="en-CA" dirty="0"/>
          </a:p>
        </p:txBody>
      </p:sp>
    </p:spTree>
    <p:extLst>
      <p:ext uri="{BB962C8B-B14F-4D97-AF65-F5344CB8AC3E}">
        <p14:creationId xmlns:p14="http://schemas.microsoft.com/office/powerpoint/2010/main" val="336316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6"/>
            <a:ext cx="10506075" cy="6374657"/>
          </a:xfrm>
        </p:spPr>
        <p:txBody>
          <a:bodyPr/>
          <a:lstStyle/>
          <a:p>
            <a:r>
              <a:rPr lang="en-CA" dirty="0"/>
              <a:t>A row vector can be created by entering numbers within square brackets, separated by  commas</a:t>
            </a:r>
          </a:p>
          <a:p>
            <a:r>
              <a:rPr lang="en-CA" dirty="0"/>
              <a:t>A column vector can be created by entering numbers within square brackets and applying the transpose operation ‘T’ on it.</a:t>
            </a:r>
          </a:p>
        </p:txBody>
      </p:sp>
      <p:sp>
        <p:nvSpPr>
          <p:cNvPr id="4" name="TextBox 3"/>
          <p:cNvSpPr txBox="1"/>
          <p:nvPr/>
        </p:nvSpPr>
        <p:spPr>
          <a:xfrm>
            <a:off x="6374296" y="2170433"/>
            <a:ext cx="1873295" cy="369332"/>
          </a:xfrm>
          <a:prstGeom prst="rect">
            <a:avLst/>
          </a:prstGeom>
          <a:solidFill>
            <a:schemeClr val="accent1"/>
          </a:solidFill>
          <a:ln w="19050">
            <a:solidFill>
              <a:schemeClr val="accent1"/>
            </a:solidFill>
          </a:ln>
        </p:spPr>
        <p:txBody>
          <a:bodyPr wrap="square" rtlCol="0">
            <a:spAutoFit/>
          </a:bodyPr>
          <a:lstStyle/>
          <a:p>
            <a:r>
              <a:rPr lang="en-CA" dirty="0"/>
              <a:t>x is a row vector</a:t>
            </a:r>
          </a:p>
        </p:txBody>
      </p:sp>
      <p:sp>
        <p:nvSpPr>
          <p:cNvPr id="5" name="TextBox 4"/>
          <p:cNvSpPr txBox="1"/>
          <p:nvPr/>
        </p:nvSpPr>
        <p:spPr>
          <a:xfrm>
            <a:off x="6374296" y="4689686"/>
            <a:ext cx="1771651" cy="646331"/>
          </a:xfrm>
          <a:prstGeom prst="rect">
            <a:avLst/>
          </a:prstGeom>
          <a:solidFill>
            <a:schemeClr val="accent1"/>
          </a:solidFill>
          <a:ln w="19050">
            <a:solidFill>
              <a:schemeClr val="accent1"/>
            </a:solidFill>
          </a:ln>
        </p:spPr>
        <p:txBody>
          <a:bodyPr wrap="square" rtlCol="0">
            <a:spAutoFit/>
          </a:bodyPr>
          <a:lstStyle/>
          <a:p>
            <a:r>
              <a:rPr lang="en-CA" dirty="0"/>
              <a:t>y is a column vector</a:t>
            </a:r>
          </a:p>
        </p:txBody>
      </p:sp>
      <p:pic>
        <p:nvPicPr>
          <p:cNvPr id="6" name="Picture 5">
            <a:extLst>
              <a:ext uri="{FF2B5EF4-FFF2-40B4-BE49-F238E27FC236}">
                <a16:creationId xmlns:a16="http://schemas.microsoft.com/office/drawing/2014/main" id="{F480BBFB-0B9E-2C49-8AF7-52E81BC317EC}"/>
              </a:ext>
            </a:extLst>
          </p:cNvPr>
          <p:cNvPicPr>
            <a:picLocks noChangeAspect="1"/>
          </p:cNvPicPr>
          <p:nvPr/>
        </p:nvPicPr>
        <p:blipFill>
          <a:blip r:embed="rId2"/>
          <a:stretch>
            <a:fillRect/>
          </a:stretch>
        </p:blipFill>
        <p:spPr>
          <a:xfrm>
            <a:off x="2609850" y="2160104"/>
            <a:ext cx="3764446" cy="4571999"/>
          </a:xfrm>
          <a:prstGeom prst="rect">
            <a:avLst/>
          </a:prstGeom>
        </p:spPr>
      </p:pic>
      <p:sp>
        <p:nvSpPr>
          <p:cNvPr id="7" name="TextBox 6">
            <a:extLst>
              <a:ext uri="{FF2B5EF4-FFF2-40B4-BE49-F238E27FC236}">
                <a16:creationId xmlns:a16="http://schemas.microsoft.com/office/drawing/2014/main" id="{3D0CF7D9-2B6F-794E-8F99-77BE0FB4B49B}"/>
              </a:ext>
            </a:extLst>
          </p:cNvPr>
          <p:cNvSpPr txBox="1"/>
          <p:nvPr/>
        </p:nvSpPr>
        <p:spPr>
          <a:xfrm>
            <a:off x="6323474" y="3142094"/>
            <a:ext cx="1873295" cy="1200329"/>
          </a:xfrm>
          <a:prstGeom prst="rect">
            <a:avLst/>
          </a:prstGeom>
          <a:solidFill>
            <a:schemeClr val="accent1"/>
          </a:solidFill>
          <a:ln w="19050">
            <a:solidFill>
              <a:schemeClr val="accent1"/>
            </a:solidFill>
          </a:ln>
        </p:spPr>
        <p:txBody>
          <a:bodyPr wrap="square" rtlCol="0">
            <a:spAutoFit/>
          </a:bodyPr>
          <a:lstStyle/>
          <a:p>
            <a:r>
              <a:rPr lang="en-CA" dirty="0"/>
              <a:t>Shape gives us the dimensions of the array (row vector)</a:t>
            </a:r>
          </a:p>
        </p:txBody>
      </p:sp>
      <p:cxnSp>
        <p:nvCxnSpPr>
          <p:cNvPr id="8" name="Straight Arrow Connector 7">
            <a:extLst>
              <a:ext uri="{FF2B5EF4-FFF2-40B4-BE49-F238E27FC236}">
                <a16:creationId xmlns:a16="http://schemas.microsoft.com/office/drawing/2014/main" id="{E9D3C5B8-BF3B-664E-94EF-1C2C5EB7AEC6}"/>
              </a:ext>
            </a:extLst>
          </p:cNvPr>
          <p:cNvCxnSpPr>
            <a:cxnSpLocks/>
          </p:cNvCxnSpPr>
          <p:nvPr/>
        </p:nvCxnSpPr>
        <p:spPr>
          <a:xfrm flipH="1">
            <a:off x="4399722" y="3544774"/>
            <a:ext cx="1789043" cy="24534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F46471A-681A-8A4E-B4EF-10F5A2E3BB37}"/>
              </a:ext>
            </a:extLst>
          </p:cNvPr>
          <p:cNvCxnSpPr>
            <a:cxnSpLocks/>
            <a:stCxn id="6" idx="3"/>
          </p:cNvCxnSpPr>
          <p:nvPr/>
        </p:nvCxnSpPr>
        <p:spPr>
          <a:xfrm flipH="1">
            <a:off x="4585252" y="4446104"/>
            <a:ext cx="1789044" cy="183220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0989EB3-B733-8146-B467-2E3F67C9E285}"/>
              </a:ext>
            </a:extLst>
          </p:cNvPr>
          <p:cNvSpPr/>
          <p:nvPr/>
        </p:nvSpPr>
        <p:spPr>
          <a:xfrm>
            <a:off x="2407315" y="2160103"/>
            <a:ext cx="3781450" cy="4572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81148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C0A2B5-DEC7-B14A-A976-94775F72025D}"/>
              </a:ext>
            </a:extLst>
          </p:cNvPr>
          <p:cNvPicPr>
            <a:picLocks noChangeAspect="1"/>
          </p:cNvPicPr>
          <p:nvPr/>
        </p:nvPicPr>
        <p:blipFill>
          <a:blip r:embed="rId2"/>
          <a:stretch>
            <a:fillRect/>
          </a:stretch>
        </p:blipFill>
        <p:spPr>
          <a:xfrm>
            <a:off x="784226" y="1400666"/>
            <a:ext cx="4254500" cy="5143500"/>
          </a:xfrm>
          <a:prstGeom prst="rect">
            <a:avLst/>
          </a:prstGeom>
        </p:spPr>
      </p:pic>
      <p:sp>
        <p:nvSpPr>
          <p:cNvPr id="3" name="Content Placeholder 2"/>
          <p:cNvSpPr>
            <a:spLocks noGrp="1"/>
          </p:cNvSpPr>
          <p:nvPr>
            <p:ph idx="1"/>
          </p:nvPr>
        </p:nvSpPr>
        <p:spPr>
          <a:xfrm>
            <a:off x="838200" y="357447"/>
            <a:ext cx="4200526" cy="5819516"/>
          </a:xfrm>
        </p:spPr>
        <p:txBody>
          <a:bodyPr/>
          <a:lstStyle/>
          <a:p>
            <a:r>
              <a:rPr lang="en-CA" dirty="0"/>
              <a:t>Some summary statistics for elements of a vector:</a:t>
            </a:r>
          </a:p>
        </p:txBody>
      </p:sp>
      <p:sp>
        <p:nvSpPr>
          <p:cNvPr id="11" name="Content Placeholder 2"/>
          <p:cNvSpPr txBox="1">
            <a:spLocks/>
          </p:cNvSpPr>
          <p:nvPr/>
        </p:nvSpPr>
        <p:spPr>
          <a:xfrm>
            <a:off x="6429375" y="357447"/>
            <a:ext cx="4200526" cy="5819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Adding/multiplying all elements of a vector by a scalar:</a:t>
            </a:r>
          </a:p>
        </p:txBody>
      </p:sp>
      <p:sp>
        <p:nvSpPr>
          <p:cNvPr id="12" name="Rectangle 11">
            <a:extLst>
              <a:ext uri="{FF2B5EF4-FFF2-40B4-BE49-F238E27FC236}">
                <a16:creationId xmlns:a16="http://schemas.microsoft.com/office/drawing/2014/main" id="{FC879572-993A-CA46-9BFA-4221A43DF7EF}"/>
              </a:ext>
            </a:extLst>
          </p:cNvPr>
          <p:cNvSpPr/>
          <p:nvPr/>
        </p:nvSpPr>
        <p:spPr>
          <a:xfrm>
            <a:off x="784226" y="1400666"/>
            <a:ext cx="3854369" cy="52637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3624264" y="2010750"/>
            <a:ext cx="2300287" cy="369332"/>
          </a:xfrm>
          <a:prstGeom prst="rect">
            <a:avLst/>
          </a:prstGeom>
          <a:solidFill>
            <a:schemeClr val="accent1"/>
          </a:solidFill>
          <a:ln w="19050">
            <a:solidFill>
              <a:schemeClr val="accent1"/>
            </a:solidFill>
          </a:ln>
        </p:spPr>
        <p:txBody>
          <a:bodyPr wrap="square" rtlCol="0">
            <a:spAutoFit/>
          </a:bodyPr>
          <a:lstStyle/>
          <a:p>
            <a:r>
              <a:rPr lang="en-CA" dirty="0"/>
              <a:t>Number of elements</a:t>
            </a:r>
          </a:p>
        </p:txBody>
      </p:sp>
      <p:sp>
        <p:nvSpPr>
          <p:cNvPr id="10" name="TextBox 9"/>
          <p:cNvSpPr txBox="1"/>
          <p:nvPr/>
        </p:nvSpPr>
        <p:spPr>
          <a:xfrm>
            <a:off x="3843339" y="4811003"/>
            <a:ext cx="1890712" cy="646331"/>
          </a:xfrm>
          <a:prstGeom prst="rect">
            <a:avLst/>
          </a:prstGeom>
          <a:solidFill>
            <a:schemeClr val="accent1"/>
          </a:solidFill>
          <a:ln w="19050">
            <a:solidFill>
              <a:schemeClr val="accent1"/>
            </a:solidFill>
          </a:ln>
        </p:spPr>
        <p:txBody>
          <a:bodyPr wrap="square" rtlCol="0">
            <a:spAutoFit/>
          </a:bodyPr>
          <a:lstStyle/>
          <a:p>
            <a:r>
              <a:rPr lang="en-CA" dirty="0"/>
              <a:t>Sample standard deviation</a:t>
            </a:r>
          </a:p>
        </p:txBody>
      </p:sp>
      <p:pic>
        <p:nvPicPr>
          <p:cNvPr id="5" name="Picture 4">
            <a:extLst>
              <a:ext uri="{FF2B5EF4-FFF2-40B4-BE49-F238E27FC236}">
                <a16:creationId xmlns:a16="http://schemas.microsoft.com/office/drawing/2014/main" id="{B2304768-BB64-8246-8BB8-0A835E57461F}"/>
              </a:ext>
            </a:extLst>
          </p:cNvPr>
          <p:cNvPicPr>
            <a:picLocks noChangeAspect="1"/>
          </p:cNvPicPr>
          <p:nvPr/>
        </p:nvPicPr>
        <p:blipFill>
          <a:blip r:embed="rId3"/>
          <a:stretch>
            <a:fillRect/>
          </a:stretch>
        </p:blipFill>
        <p:spPr>
          <a:xfrm>
            <a:off x="6583365" y="1745974"/>
            <a:ext cx="4254500" cy="2438400"/>
          </a:xfrm>
          <a:prstGeom prst="rect">
            <a:avLst/>
          </a:prstGeom>
        </p:spPr>
      </p:pic>
      <p:sp>
        <p:nvSpPr>
          <p:cNvPr id="13" name="Rectangle 12">
            <a:extLst>
              <a:ext uri="{FF2B5EF4-FFF2-40B4-BE49-F238E27FC236}">
                <a16:creationId xmlns:a16="http://schemas.microsoft.com/office/drawing/2014/main" id="{4896827D-DCAE-DD44-A7A8-CA08B267B35F}"/>
              </a:ext>
            </a:extLst>
          </p:cNvPr>
          <p:cNvSpPr/>
          <p:nvPr/>
        </p:nvSpPr>
        <p:spPr>
          <a:xfrm>
            <a:off x="6619875" y="1651552"/>
            <a:ext cx="4251419" cy="262724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53954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7C7767-88B5-0547-99B5-99DA49A7385D}"/>
              </a:ext>
            </a:extLst>
          </p:cNvPr>
          <p:cNvPicPr>
            <a:picLocks noChangeAspect="1"/>
          </p:cNvPicPr>
          <p:nvPr/>
        </p:nvPicPr>
        <p:blipFill>
          <a:blip r:embed="rId2"/>
          <a:stretch>
            <a:fillRect/>
          </a:stretch>
        </p:blipFill>
        <p:spPr>
          <a:xfrm>
            <a:off x="637657" y="1845552"/>
            <a:ext cx="4648200" cy="4673600"/>
          </a:xfrm>
          <a:prstGeom prst="rect">
            <a:avLst/>
          </a:prstGeom>
        </p:spPr>
      </p:pic>
      <p:sp>
        <p:nvSpPr>
          <p:cNvPr id="3" name="Content Placeholder 2"/>
          <p:cNvSpPr>
            <a:spLocks noGrp="1"/>
          </p:cNvSpPr>
          <p:nvPr>
            <p:ph idx="1"/>
          </p:nvPr>
        </p:nvSpPr>
        <p:spPr>
          <a:xfrm>
            <a:off x="419100" y="357447"/>
            <a:ext cx="5753100" cy="5819516"/>
          </a:xfrm>
        </p:spPr>
        <p:txBody>
          <a:bodyPr/>
          <a:lstStyle/>
          <a:p>
            <a:r>
              <a:rPr lang="en-CA" dirty="0"/>
              <a:t>If two vectors have the same dimensions, they can be added, multiplied, etc. element-by-element:</a:t>
            </a:r>
          </a:p>
        </p:txBody>
      </p:sp>
      <p:sp>
        <p:nvSpPr>
          <p:cNvPr id="13" name="Content Placeholder 2"/>
          <p:cNvSpPr txBox="1">
            <a:spLocks/>
          </p:cNvSpPr>
          <p:nvPr/>
        </p:nvSpPr>
        <p:spPr>
          <a:xfrm>
            <a:off x="6438900" y="357447"/>
            <a:ext cx="5753100" cy="5819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 is generally used for matrix multiplication (i.e. multiplication of a </a:t>
            </a:r>
            <a:r>
              <a:rPr lang="en-CA" i="1" dirty="0"/>
              <a:t>m</a:t>
            </a:r>
            <a:r>
              <a:rPr lang="en-CA" dirty="0"/>
              <a:t> x </a:t>
            </a:r>
            <a:r>
              <a:rPr lang="en-CA" i="1" dirty="0"/>
              <a:t>n</a:t>
            </a:r>
            <a:r>
              <a:rPr lang="en-CA" dirty="0"/>
              <a:t> matrix by a </a:t>
            </a:r>
            <a:r>
              <a:rPr lang="en-CA" i="1" dirty="0"/>
              <a:t>p</a:t>
            </a:r>
            <a:r>
              <a:rPr lang="en-CA" dirty="0"/>
              <a:t> x </a:t>
            </a:r>
            <a:r>
              <a:rPr lang="en-CA" i="1" dirty="0"/>
              <a:t>q</a:t>
            </a:r>
            <a:r>
              <a:rPr lang="en-CA" dirty="0"/>
              <a:t> matrix, for which </a:t>
            </a:r>
            <a:r>
              <a:rPr lang="en-CA" i="1" dirty="0"/>
              <a:t>n</a:t>
            </a:r>
            <a:r>
              <a:rPr lang="en-CA" dirty="0"/>
              <a:t> must equal </a:t>
            </a:r>
            <a:r>
              <a:rPr lang="en-CA" i="1" dirty="0"/>
              <a:t>p</a:t>
            </a:r>
            <a:r>
              <a:rPr lang="en-CA" dirty="0"/>
              <a:t>)</a:t>
            </a:r>
          </a:p>
          <a:p>
            <a:r>
              <a:rPr lang="en-CA" dirty="0"/>
              <a:t>To ensure that you are applying the right function it is best to use the dedicated </a:t>
            </a:r>
            <a:r>
              <a:rPr lang="en-CA" dirty="0" err="1"/>
              <a:t>numpy</a:t>
            </a:r>
            <a:r>
              <a:rPr lang="en-CA" dirty="0"/>
              <a:t> functions for (multiply, add, </a:t>
            </a:r>
            <a:r>
              <a:rPr lang="en-CA" dirty="0" err="1"/>
              <a:t>ect</a:t>
            </a:r>
            <a:r>
              <a:rPr lang="en-CA" dirty="0"/>
              <a:t>)</a:t>
            </a:r>
          </a:p>
        </p:txBody>
      </p:sp>
      <p:pic>
        <p:nvPicPr>
          <p:cNvPr id="6" name="Picture 5">
            <a:extLst>
              <a:ext uri="{FF2B5EF4-FFF2-40B4-BE49-F238E27FC236}">
                <a16:creationId xmlns:a16="http://schemas.microsoft.com/office/drawing/2014/main" id="{F316E45E-FA93-A54E-90A3-61E79D08B115}"/>
              </a:ext>
            </a:extLst>
          </p:cNvPr>
          <p:cNvPicPr>
            <a:picLocks noChangeAspect="1"/>
          </p:cNvPicPr>
          <p:nvPr/>
        </p:nvPicPr>
        <p:blipFill>
          <a:blip r:embed="rId3"/>
          <a:stretch>
            <a:fillRect/>
          </a:stretch>
        </p:blipFill>
        <p:spPr>
          <a:xfrm>
            <a:off x="7346391" y="3711620"/>
            <a:ext cx="4648200" cy="2781300"/>
          </a:xfrm>
          <a:prstGeom prst="rect">
            <a:avLst/>
          </a:prstGeom>
        </p:spPr>
      </p:pic>
      <p:sp>
        <p:nvSpPr>
          <p:cNvPr id="9" name="Rectangle 8">
            <a:extLst>
              <a:ext uri="{FF2B5EF4-FFF2-40B4-BE49-F238E27FC236}">
                <a16:creationId xmlns:a16="http://schemas.microsoft.com/office/drawing/2014/main" id="{D3FBE5AC-1904-A548-AE6F-3E6285B83ABD}"/>
              </a:ext>
            </a:extLst>
          </p:cNvPr>
          <p:cNvSpPr/>
          <p:nvPr/>
        </p:nvSpPr>
        <p:spPr>
          <a:xfrm>
            <a:off x="637657" y="1669774"/>
            <a:ext cx="4794769" cy="49946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DA28499-1C64-1B4F-900D-40419472A577}"/>
              </a:ext>
            </a:extLst>
          </p:cNvPr>
          <p:cNvSpPr/>
          <p:nvPr/>
        </p:nvSpPr>
        <p:spPr>
          <a:xfrm>
            <a:off x="7304484" y="3711620"/>
            <a:ext cx="4249858" cy="28075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p:nvSpPr>
        <p:spPr>
          <a:xfrm>
            <a:off x="4727179" y="4449562"/>
            <a:ext cx="2416969" cy="1477328"/>
          </a:xfrm>
          <a:prstGeom prst="rect">
            <a:avLst/>
          </a:prstGeom>
          <a:solidFill>
            <a:schemeClr val="accent1"/>
          </a:solidFill>
          <a:ln w="19050">
            <a:solidFill>
              <a:schemeClr val="accent1"/>
            </a:solidFill>
          </a:ln>
        </p:spPr>
        <p:txBody>
          <a:bodyPr wrap="square" rtlCol="0">
            <a:spAutoFit/>
          </a:bodyPr>
          <a:lstStyle/>
          <a:p>
            <a:r>
              <a:rPr lang="en-CA" dirty="0"/>
              <a:t>The ‘/’ operator doesn’t give true division so we can use the </a:t>
            </a:r>
            <a:r>
              <a:rPr lang="en-CA" dirty="0" err="1"/>
              <a:t>numpy</a:t>
            </a:r>
            <a:r>
              <a:rPr lang="en-CA" dirty="0"/>
              <a:t> ‘</a:t>
            </a:r>
            <a:r>
              <a:rPr lang="en-CA" dirty="0" err="1"/>
              <a:t>true_divide</a:t>
            </a:r>
            <a:r>
              <a:rPr lang="en-CA" dirty="0"/>
              <a:t>()’ function instead</a:t>
            </a:r>
          </a:p>
        </p:txBody>
      </p:sp>
    </p:spTree>
    <p:extLst>
      <p:ext uri="{BB962C8B-B14F-4D97-AF65-F5344CB8AC3E}">
        <p14:creationId xmlns:p14="http://schemas.microsoft.com/office/powerpoint/2010/main" val="84660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a:t>Matrix multiplication functions can be used to create higher dimensional arrays (</a:t>
            </a:r>
            <a:r>
              <a:rPr lang="en-CA" dirty="0" err="1"/>
              <a:t>i.e</a:t>
            </a:r>
            <a:r>
              <a:rPr lang="en-CA" dirty="0"/>
              <a:t> matrices) or lower dimensional arrays (</a:t>
            </a:r>
            <a:r>
              <a:rPr lang="en-CA" dirty="0" err="1"/>
              <a:t>i.e</a:t>
            </a:r>
            <a:r>
              <a:rPr lang="en-CA" dirty="0"/>
              <a:t> scalar from the inner product).</a:t>
            </a:r>
          </a:p>
        </p:txBody>
      </p:sp>
      <p:pic>
        <p:nvPicPr>
          <p:cNvPr id="4" name="Picture 3">
            <a:extLst>
              <a:ext uri="{FF2B5EF4-FFF2-40B4-BE49-F238E27FC236}">
                <a16:creationId xmlns:a16="http://schemas.microsoft.com/office/drawing/2014/main" id="{3A42CDCE-F831-1A47-8F57-A9E08CB936AB}"/>
              </a:ext>
            </a:extLst>
          </p:cNvPr>
          <p:cNvPicPr>
            <a:picLocks noChangeAspect="1"/>
          </p:cNvPicPr>
          <p:nvPr/>
        </p:nvPicPr>
        <p:blipFill>
          <a:blip r:embed="rId2"/>
          <a:stretch>
            <a:fillRect/>
          </a:stretch>
        </p:blipFill>
        <p:spPr>
          <a:xfrm>
            <a:off x="644387" y="2195996"/>
            <a:ext cx="4648200" cy="3632200"/>
          </a:xfrm>
          <a:prstGeom prst="rect">
            <a:avLst/>
          </a:prstGeom>
        </p:spPr>
      </p:pic>
      <p:pic>
        <p:nvPicPr>
          <p:cNvPr id="5" name="Picture 4">
            <a:extLst>
              <a:ext uri="{FF2B5EF4-FFF2-40B4-BE49-F238E27FC236}">
                <a16:creationId xmlns:a16="http://schemas.microsoft.com/office/drawing/2014/main" id="{C2270D07-8238-A043-84C3-DF1478AE5041}"/>
              </a:ext>
            </a:extLst>
          </p:cNvPr>
          <p:cNvPicPr>
            <a:picLocks noChangeAspect="1"/>
          </p:cNvPicPr>
          <p:nvPr/>
        </p:nvPicPr>
        <p:blipFill>
          <a:blip r:embed="rId3"/>
          <a:stretch>
            <a:fillRect/>
          </a:stretch>
        </p:blipFill>
        <p:spPr>
          <a:xfrm>
            <a:off x="6191250" y="2063474"/>
            <a:ext cx="4648200" cy="3632200"/>
          </a:xfrm>
          <a:prstGeom prst="rect">
            <a:avLst/>
          </a:prstGeom>
        </p:spPr>
      </p:pic>
      <p:sp>
        <p:nvSpPr>
          <p:cNvPr id="6" name="Rectangle 5">
            <a:extLst>
              <a:ext uri="{FF2B5EF4-FFF2-40B4-BE49-F238E27FC236}">
                <a16:creationId xmlns:a16="http://schemas.microsoft.com/office/drawing/2014/main" id="{8C076FB7-37BC-2D4B-9ADF-8F02A94C05B0}"/>
              </a:ext>
            </a:extLst>
          </p:cNvPr>
          <p:cNvSpPr/>
          <p:nvPr/>
        </p:nvSpPr>
        <p:spPr>
          <a:xfrm>
            <a:off x="571102" y="1863320"/>
            <a:ext cx="4794769" cy="42061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612D789-8101-6449-8DA1-BF0CD79510AE}"/>
              </a:ext>
            </a:extLst>
          </p:cNvPr>
          <p:cNvSpPr/>
          <p:nvPr/>
        </p:nvSpPr>
        <p:spPr>
          <a:xfrm>
            <a:off x="6177170" y="1863320"/>
            <a:ext cx="4794769" cy="42061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0ACE55A1-542B-1F4C-ACA8-B3ACB2234863}"/>
              </a:ext>
            </a:extLst>
          </p:cNvPr>
          <p:cNvSpPr txBox="1"/>
          <p:nvPr/>
        </p:nvSpPr>
        <p:spPr>
          <a:xfrm>
            <a:off x="4185466" y="2674015"/>
            <a:ext cx="1873295" cy="369332"/>
          </a:xfrm>
          <a:prstGeom prst="rect">
            <a:avLst/>
          </a:prstGeom>
          <a:solidFill>
            <a:schemeClr val="accent1"/>
          </a:solidFill>
          <a:ln w="19050">
            <a:solidFill>
              <a:schemeClr val="accent1"/>
            </a:solidFill>
          </a:ln>
        </p:spPr>
        <p:txBody>
          <a:bodyPr wrap="square" rtlCol="0">
            <a:spAutoFit/>
          </a:bodyPr>
          <a:lstStyle/>
          <a:p>
            <a:r>
              <a:rPr lang="en-CA" dirty="0"/>
              <a:t>x is a row vector</a:t>
            </a:r>
          </a:p>
        </p:txBody>
      </p:sp>
      <p:sp>
        <p:nvSpPr>
          <p:cNvPr id="10" name="TextBox 9">
            <a:extLst>
              <a:ext uri="{FF2B5EF4-FFF2-40B4-BE49-F238E27FC236}">
                <a16:creationId xmlns:a16="http://schemas.microsoft.com/office/drawing/2014/main" id="{5F64358D-9925-594A-AD12-756BF043A0DC}"/>
              </a:ext>
            </a:extLst>
          </p:cNvPr>
          <p:cNvSpPr txBox="1"/>
          <p:nvPr/>
        </p:nvSpPr>
        <p:spPr>
          <a:xfrm>
            <a:off x="4219375" y="4070523"/>
            <a:ext cx="1771651" cy="646331"/>
          </a:xfrm>
          <a:prstGeom prst="rect">
            <a:avLst/>
          </a:prstGeom>
          <a:solidFill>
            <a:schemeClr val="accent1"/>
          </a:solidFill>
          <a:ln w="19050">
            <a:solidFill>
              <a:schemeClr val="accent1"/>
            </a:solidFill>
          </a:ln>
        </p:spPr>
        <p:txBody>
          <a:bodyPr wrap="square" rtlCol="0">
            <a:spAutoFit/>
          </a:bodyPr>
          <a:lstStyle/>
          <a:p>
            <a:r>
              <a:rPr lang="en-CA" dirty="0"/>
              <a:t>y is a column vector</a:t>
            </a:r>
          </a:p>
        </p:txBody>
      </p:sp>
    </p:spTree>
    <p:extLst>
      <p:ext uri="{BB962C8B-B14F-4D97-AF65-F5344CB8AC3E}">
        <p14:creationId xmlns:p14="http://schemas.microsoft.com/office/powerpoint/2010/main" val="166814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a:t>The math functions also accept vectors as arguments, outputting a vector consisting of the function evaluated at all the elements of the input vector:</a:t>
            </a:r>
          </a:p>
        </p:txBody>
      </p:sp>
      <p:pic>
        <p:nvPicPr>
          <p:cNvPr id="2" name="Picture 1">
            <a:extLst>
              <a:ext uri="{FF2B5EF4-FFF2-40B4-BE49-F238E27FC236}">
                <a16:creationId xmlns:a16="http://schemas.microsoft.com/office/drawing/2014/main" id="{DF916591-A3CB-894B-B204-2D7CEAC393E3}"/>
              </a:ext>
            </a:extLst>
          </p:cNvPr>
          <p:cNvPicPr>
            <a:picLocks noChangeAspect="1"/>
          </p:cNvPicPr>
          <p:nvPr/>
        </p:nvPicPr>
        <p:blipFill>
          <a:blip r:embed="rId2"/>
          <a:stretch>
            <a:fillRect/>
          </a:stretch>
        </p:blipFill>
        <p:spPr>
          <a:xfrm>
            <a:off x="2279650" y="2209930"/>
            <a:ext cx="7632700" cy="2286000"/>
          </a:xfrm>
          <a:prstGeom prst="rect">
            <a:avLst/>
          </a:prstGeom>
        </p:spPr>
      </p:pic>
      <p:sp>
        <p:nvSpPr>
          <p:cNvPr id="5" name="Rectangle 4">
            <a:extLst>
              <a:ext uri="{FF2B5EF4-FFF2-40B4-BE49-F238E27FC236}">
                <a16:creationId xmlns:a16="http://schemas.microsoft.com/office/drawing/2014/main" id="{CF1C28C4-331E-E042-A444-C2DED34FD627}"/>
              </a:ext>
            </a:extLst>
          </p:cNvPr>
          <p:cNvSpPr/>
          <p:nvPr/>
        </p:nvSpPr>
        <p:spPr>
          <a:xfrm>
            <a:off x="1948071" y="2054088"/>
            <a:ext cx="8256104" cy="244184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26BC182D-8BE0-0E40-8A14-8BF2B00AE9EC}"/>
              </a:ext>
            </a:extLst>
          </p:cNvPr>
          <p:cNvSpPr txBox="1"/>
          <p:nvPr/>
        </p:nvSpPr>
        <p:spPr>
          <a:xfrm>
            <a:off x="5261114" y="1422169"/>
            <a:ext cx="3803374" cy="369332"/>
          </a:xfrm>
          <a:prstGeom prst="rect">
            <a:avLst/>
          </a:prstGeom>
          <a:solidFill>
            <a:schemeClr val="accent1"/>
          </a:solidFill>
          <a:ln w="19050">
            <a:solidFill>
              <a:schemeClr val="accent1"/>
            </a:solidFill>
          </a:ln>
        </p:spPr>
        <p:txBody>
          <a:bodyPr wrap="square" rtlCol="0">
            <a:spAutoFit/>
          </a:bodyPr>
          <a:lstStyle/>
          <a:p>
            <a:r>
              <a:rPr lang="en-CA" dirty="0"/>
              <a:t>Set a variable to pi, to save typing time</a:t>
            </a:r>
          </a:p>
        </p:txBody>
      </p:sp>
      <p:cxnSp>
        <p:nvCxnSpPr>
          <p:cNvPr id="7" name="Straight Arrow Connector 6">
            <a:extLst>
              <a:ext uri="{FF2B5EF4-FFF2-40B4-BE49-F238E27FC236}">
                <a16:creationId xmlns:a16="http://schemas.microsoft.com/office/drawing/2014/main" id="{1145CF0E-CC54-C04E-A6BE-E7F0001D970A}"/>
              </a:ext>
            </a:extLst>
          </p:cNvPr>
          <p:cNvCxnSpPr>
            <a:cxnSpLocks/>
          </p:cNvCxnSpPr>
          <p:nvPr/>
        </p:nvCxnSpPr>
        <p:spPr>
          <a:xfrm flipH="1">
            <a:off x="4664765" y="1895061"/>
            <a:ext cx="2292626" cy="51683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09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8FFA60-D9B2-1A41-9071-FEF5B6E97279}"/>
              </a:ext>
            </a:extLst>
          </p:cNvPr>
          <p:cNvPicPr>
            <a:picLocks noChangeAspect="1"/>
          </p:cNvPicPr>
          <p:nvPr/>
        </p:nvPicPr>
        <p:blipFill>
          <a:blip r:embed="rId2"/>
          <a:stretch>
            <a:fillRect/>
          </a:stretch>
        </p:blipFill>
        <p:spPr>
          <a:xfrm>
            <a:off x="6366531" y="1336501"/>
            <a:ext cx="2628900" cy="1270000"/>
          </a:xfrm>
          <a:prstGeom prst="rect">
            <a:avLst/>
          </a:prstGeom>
        </p:spPr>
      </p:pic>
      <p:pic>
        <p:nvPicPr>
          <p:cNvPr id="4" name="Picture 3">
            <a:extLst>
              <a:ext uri="{FF2B5EF4-FFF2-40B4-BE49-F238E27FC236}">
                <a16:creationId xmlns:a16="http://schemas.microsoft.com/office/drawing/2014/main" id="{6556E28D-90F4-7B4C-A48F-A80AE6D1BC6C}"/>
              </a:ext>
            </a:extLst>
          </p:cNvPr>
          <p:cNvPicPr>
            <a:picLocks noChangeAspect="1"/>
          </p:cNvPicPr>
          <p:nvPr/>
        </p:nvPicPr>
        <p:blipFill>
          <a:blip r:embed="rId3"/>
          <a:stretch>
            <a:fillRect/>
          </a:stretch>
        </p:blipFill>
        <p:spPr>
          <a:xfrm>
            <a:off x="472419" y="1469851"/>
            <a:ext cx="3124200" cy="1003300"/>
          </a:xfrm>
          <a:prstGeom prst="rect">
            <a:avLst/>
          </a:prstGeom>
        </p:spPr>
      </p:pic>
      <p:sp>
        <p:nvSpPr>
          <p:cNvPr id="3" name="Content Placeholder 2"/>
          <p:cNvSpPr>
            <a:spLocks noGrp="1"/>
          </p:cNvSpPr>
          <p:nvPr>
            <p:ph idx="1"/>
          </p:nvPr>
        </p:nvSpPr>
        <p:spPr>
          <a:xfrm>
            <a:off x="971550" y="443172"/>
            <a:ext cx="10439400" cy="5819516"/>
          </a:xfrm>
        </p:spPr>
        <p:txBody>
          <a:bodyPr/>
          <a:lstStyle/>
          <a:p>
            <a:r>
              <a:rPr lang="en-CA" dirty="0"/>
              <a:t>Manually creating vectors using square brackets is only done occasionally. Here are some other ways to create vectors:</a:t>
            </a:r>
          </a:p>
          <a:p>
            <a:endParaRPr lang="en-CA" dirty="0"/>
          </a:p>
          <a:p>
            <a:endParaRPr lang="en-CA" dirty="0"/>
          </a:p>
          <a:p>
            <a:endParaRPr lang="en-CA" dirty="0"/>
          </a:p>
          <a:p>
            <a:endParaRPr lang="en-CA" dirty="0"/>
          </a:p>
          <a:p>
            <a:r>
              <a:rPr lang="en-CA" dirty="0"/>
              <a:t>Random number generated is part of the random </a:t>
            </a:r>
            <a:r>
              <a:rPr lang="en-CA" dirty="0" err="1"/>
              <a:t>sublibrary</a:t>
            </a:r>
            <a:r>
              <a:rPr lang="en-CA" dirty="0"/>
              <a:t> and is called before the function using ‘.’</a:t>
            </a:r>
          </a:p>
        </p:txBody>
      </p:sp>
      <p:pic>
        <p:nvPicPr>
          <p:cNvPr id="15" name="Picture 14">
            <a:extLst>
              <a:ext uri="{FF2B5EF4-FFF2-40B4-BE49-F238E27FC236}">
                <a16:creationId xmlns:a16="http://schemas.microsoft.com/office/drawing/2014/main" id="{2549D728-CB05-9B4B-A4BC-42179D006C7F}"/>
              </a:ext>
            </a:extLst>
          </p:cNvPr>
          <p:cNvPicPr>
            <a:picLocks noChangeAspect="1"/>
          </p:cNvPicPr>
          <p:nvPr/>
        </p:nvPicPr>
        <p:blipFill>
          <a:blip r:embed="rId4"/>
          <a:stretch>
            <a:fillRect/>
          </a:stretch>
        </p:blipFill>
        <p:spPr>
          <a:xfrm>
            <a:off x="166877" y="5503151"/>
            <a:ext cx="6859483" cy="1020767"/>
          </a:xfrm>
          <a:prstGeom prst="rect">
            <a:avLst/>
          </a:prstGeom>
        </p:spPr>
      </p:pic>
      <p:pic>
        <p:nvPicPr>
          <p:cNvPr id="16" name="Picture 15">
            <a:extLst>
              <a:ext uri="{FF2B5EF4-FFF2-40B4-BE49-F238E27FC236}">
                <a16:creationId xmlns:a16="http://schemas.microsoft.com/office/drawing/2014/main" id="{DE598BD1-1A23-704F-BF61-02961CE60E57}"/>
              </a:ext>
            </a:extLst>
          </p:cNvPr>
          <p:cNvPicPr>
            <a:picLocks noChangeAspect="1"/>
          </p:cNvPicPr>
          <p:nvPr/>
        </p:nvPicPr>
        <p:blipFill>
          <a:blip r:embed="rId5"/>
          <a:stretch>
            <a:fillRect/>
          </a:stretch>
        </p:blipFill>
        <p:spPr>
          <a:xfrm>
            <a:off x="166877" y="4325938"/>
            <a:ext cx="7988300" cy="965200"/>
          </a:xfrm>
          <a:prstGeom prst="rect">
            <a:avLst/>
          </a:prstGeom>
        </p:spPr>
      </p:pic>
      <p:sp>
        <p:nvSpPr>
          <p:cNvPr id="17" name="Rectangle 16">
            <a:extLst>
              <a:ext uri="{FF2B5EF4-FFF2-40B4-BE49-F238E27FC236}">
                <a16:creationId xmlns:a16="http://schemas.microsoft.com/office/drawing/2014/main" id="{E1BD0086-77ED-654E-B227-BC69E240D70A}"/>
              </a:ext>
            </a:extLst>
          </p:cNvPr>
          <p:cNvSpPr/>
          <p:nvPr/>
        </p:nvSpPr>
        <p:spPr>
          <a:xfrm>
            <a:off x="472420" y="1393527"/>
            <a:ext cx="3293734" cy="12129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3567113" y="1566862"/>
            <a:ext cx="2300287" cy="923330"/>
          </a:xfrm>
          <a:prstGeom prst="rect">
            <a:avLst/>
          </a:prstGeom>
          <a:solidFill>
            <a:schemeClr val="accent1"/>
          </a:solidFill>
          <a:ln w="19050">
            <a:solidFill>
              <a:schemeClr val="accent1"/>
            </a:solidFill>
          </a:ln>
        </p:spPr>
        <p:txBody>
          <a:bodyPr wrap="square" rtlCol="0">
            <a:spAutoFit/>
          </a:bodyPr>
          <a:lstStyle/>
          <a:p>
            <a:r>
              <a:rPr lang="en-CA" dirty="0"/>
              <a:t>Create an array of all zeros, with 1 row and 5 columns</a:t>
            </a:r>
          </a:p>
        </p:txBody>
      </p:sp>
      <p:sp>
        <p:nvSpPr>
          <p:cNvPr id="18" name="Rectangle 17">
            <a:extLst>
              <a:ext uri="{FF2B5EF4-FFF2-40B4-BE49-F238E27FC236}">
                <a16:creationId xmlns:a16="http://schemas.microsoft.com/office/drawing/2014/main" id="{E0DC6C38-7FE9-AA4A-A9B0-BC1C12C9229E}"/>
              </a:ext>
            </a:extLst>
          </p:cNvPr>
          <p:cNvSpPr/>
          <p:nvPr/>
        </p:nvSpPr>
        <p:spPr>
          <a:xfrm>
            <a:off x="6316372" y="1336501"/>
            <a:ext cx="3293734" cy="12129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9164965" y="1509836"/>
            <a:ext cx="2300287" cy="923330"/>
          </a:xfrm>
          <a:prstGeom prst="rect">
            <a:avLst/>
          </a:prstGeom>
          <a:solidFill>
            <a:schemeClr val="accent1"/>
          </a:solidFill>
          <a:ln w="19050">
            <a:solidFill>
              <a:schemeClr val="accent1"/>
            </a:solidFill>
          </a:ln>
        </p:spPr>
        <p:txBody>
          <a:bodyPr wrap="square" rtlCol="0">
            <a:spAutoFit/>
          </a:bodyPr>
          <a:lstStyle/>
          <a:p>
            <a:r>
              <a:rPr lang="en-CA" dirty="0"/>
              <a:t>Create an array of all ones, with three rows and 1 column</a:t>
            </a:r>
          </a:p>
        </p:txBody>
      </p:sp>
      <p:sp>
        <p:nvSpPr>
          <p:cNvPr id="19" name="Rectangle 18">
            <a:extLst>
              <a:ext uri="{FF2B5EF4-FFF2-40B4-BE49-F238E27FC236}">
                <a16:creationId xmlns:a16="http://schemas.microsoft.com/office/drawing/2014/main" id="{0EA2BE1C-F0B3-A344-8912-EC9C41EF4886}"/>
              </a:ext>
            </a:extLst>
          </p:cNvPr>
          <p:cNvSpPr/>
          <p:nvPr/>
        </p:nvSpPr>
        <p:spPr>
          <a:xfrm>
            <a:off x="166876" y="4251500"/>
            <a:ext cx="7988299" cy="10895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p:cNvSpPr txBox="1"/>
          <p:nvPr/>
        </p:nvSpPr>
        <p:spPr>
          <a:xfrm>
            <a:off x="7491413" y="4002772"/>
            <a:ext cx="3919537" cy="646331"/>
          </a:xfrm>
          <a:prstGeom prst="rect">
            <a:avLst/>
          </a:prstGeom>
          <a:solidFill>
            <a:schemeClr val="accent1"/>
          </a:solidFill>
          <a:ln w="19050">
            <a:solidFill>
              <a:schemeClr val="accent1"/>
            </a:solidFill>
          </a:ln>
        </p:spPr>
        <p:txBody>
          <a:bodyPr wrap="square" rtlCol="0">
            <a:spAutoFit/>
          </a:bodyPr>
          <a:lstStyle/>
          <a:p>
            <a:r>
              <a:rPr lang="en-CA" dirty="0"/>
              <a:t>Create an array of uniformly distributed random numbers in the interval (0, 1) </a:t>
            </a:r>
          </a:p>
        </p:txBody>
      </p:sp>
      <p:sp>
        <p:nvSpPr>
          <p:cNvPr id="20" name="Rectangle 19">
            <a:extLst>
              <a:ext uri="{FF2B5EF4-FFF2-40B4-BE49-F238E27FC236}">
                <a16:creationId xmlns:a16="http://schemas.microsoft.com/office/drawing/2014/main" id="{E85F41C3-BC64-1E49-B02E-CAF3410B8F70}"/>
              </a:ext>
            </a:extLst>
          </p:cNvPr>
          <p:cNvSpPr/>
          <p:nvPr/>
        </p:nvSpPr>
        <p:spPr>
          <a:xfrm>
            <a:off x="166875" y="5503151"/>
            <a:ext cx="7988299" cy="10895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7281862" y="5800275"/>
            <a:ext cx="4281488" cy="646331"/>
          </a:xfrm>
          <a:prstGeom prst="rect">
            <a:avLst/>
          </a:prstGeom>
          <a:solidFill>
            <a:schemeClr val="accent1"/>
          </a:solidFill>
          <a:ln w="19050">
            <a:solidFill>
              <a:schemeClr val="accent1"/>
            </a:solidFill>
          </a:ln>
        </p:spPr>
        <p:txBody>
          <a:bodyPr wrap="square" rtlCol="0">
            <a:spAutoFit/>
          </a:bodyPr>
          <a:lstStyle/>
          <a:p>
            <a:r>
              <a:rPr lang="en-CA" dirty="0"/>
              <a:t>Create a (row) vector with 11 elements linearly spaced from 0 to 10, inclusive</a:t>
            </a:r>
          </a:p>
        </p:txBody>
      </p:sp>
    </p:spTree>
    <p:extLst>
      <p:ext uri="{BB962C8B-B14F-4D97-AF65-F5344CB8AC3E}">
        <p14:creationId xmlns:p14="http://schemas.microsoft.com/office/powerpoint/2010/main" val="227719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a:t>Downloading and Installing Python through Anaconda</a:t>
            </a:r>
          </a:p>
        </p:txBody>
      </p:sp>
    </p:spTree>
    <p:extLst>
      <p:ext uri="{BB962C8B-B14F-4D97-AF65-F5344CB8AC3E}">
        <p14:creationId xmlns:p14="http://schemas.microsoft.com/office/powerpoint/2010/main" val="2973016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0C8D57-A05E-1A49-9DD8-B96D83A2BA79}"/>
              </a:ext>
            </a:extLst>
          </p:cNvPr>
          <p:cNvPicPr>
            <a:picLocks noChangeAspect="1"/>
          </p:cNvPicPr>
          <p:nvPr/>
        </p:nvPicPr>
        <p:blipFill>
          <a:blip r:embed="rId2"/>
          <a:stretch>
            <a:fillRect/>
          </a:stretch>
        </p:blipFill>
        <p:spPr>
          <a:xfrm>
            <a:off x="2921000" y="2247900"/>
            <a:ext cx="3175000" cy="2362200"/>
          </a:xfrm>
          <a:prstGeom prst="rect">
            <a:avLst/>
          </a:prstGeom>
        </p:spPr>
      </p:pic>
      <p:sp>
        <p:nvSpPr>
          <p:cNvPr id="3" name="Content Placeholder 2"/>
          <p:cNvSpPr>
            <a:spLocks noGrp="1"/>
          </p:cNvSpPr>
          <p:nvPr>
            <p:ph idx="1"/>
          </p:nvPr>
        </p:nvSpPr>
        <p:spPr>
          <a:xfrm>
            <a:off x="971550" y="443172"/>
            <a:ext cx="10439400" cy="5819516"/>
          </a:xfrm>
        </p:spPr>
        <p:txBody>
          <a:bodyPr/>
          <a:lstStyle/>
          <a:p>
            <a:r>
              <a:rPr lang="en-CA" dirty="0"/>
              <a:t>Individual elements of an array can be accessed using array indexing</a:t>
            </a:r>
          </a:p>
          <a:p>
            <a:r>
              <a:rPr lang="en-CA" dirty="0"/>
              <a:t>NB: like many other programming languages, In Python the first element of an array has index 0, but in MATLAB the first element of an array has index 1</a:t>
            </a:r>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r>
              <a:rPr lang="en-CA" dirty="0"/>
              <a:t>You can also access a range of elements in a vector using array slicing</a:t>
            </a:r>
          </a:p>
          <a:p>
            <a:endParaRPr lang="en-CA" dirty="0"/>
          </a:p>
        </p:txBody>
      </p:sp>
      <p:sp>
        <p:nvSpPr>
          <p:cNvPr id="6" name="TextBox 5"/>
          <p:cNvSpPr txBox="1"/>
          <p:nvPr/>
        </p:nvSpPr>
        <p:spPr>
          <a:xfrm>
            <a:off x="5987548" y="2811855"/>
            <a:ext cx="2462213" cy="369332"/>
          </a:xfrm>
          <a:prstGeom prst="rect">
            <a:avLst/>
          </a:prstGeom>
          <a:solidFill>
            <a:schemeClr val="accent1"/>
          </a:solidFill>
          <a:ln w="19050">
            <a:solidFill>
              <a:schemeClr val="accent1"/>
            </a:solidFill>
          </a:ln>
        </p:spPr>
        <p:txBody>
          <a:bodyPr wrap="square" rtlCol="0">
            <a:spAutoFit/>
          </a:bodyPr>
          <a:lstStyle/>
          <a:p>
            <a:r>
              <a:rPr lang="en-CA" dirty="0"/>
              <a:t>Get the 1</a:t>
            </a:r>
            <a:r>
              <a:rPr lang="en-CA" baseline="30000" dirty="0"/>
              <a:t>st</a:t>
            </a:r>
            <a:r>
              <a:rPr lang="en-CA" dirty="0"/>
              <a:t> element of x</a:t>
            </a:r>
          </a:p>
        </p:txBody>
      </p:sp>
      <p:sp>
        <p:nvSpPr>
          <p:cNvPr id="7" name="TextBox 6"/>
          <p:cNvSpPr txBox="1"/>
          <p:nvPr/>
        </p:nvSpPr>
        <p:spPr>
          <a:xfrm>
            <a:off x="5987548" y="3745141"/>
            <a:ext cx="2652713" cy="369332"/>
          </a:xfrm>
          <a:prstGeom prst="rect">
            <a:avLst/>
          </a:prstGeom>
          <a:solidFill>
            <a:schemeClr val="accent1"/>
          </a:solidFill>
          <a:ln w="19050">
            <a:solidFill>
              <a:schemeClr val="accent1"/>
            </a:solidFill>
          </a:ln>
        </p:spPr>
        <p:txBody>
          <a:bodyPr wrap="square" rtlCol="0">
            <a:spAutoFit/>
          </a:bodyPr>
          <a:lstStyle/>
          <a:p>
            <a:r>
              <a:rPr lang="en-CA" dirty="0"/>
              <a:t>Get the 5</a:t>
            </a:r>
            <a:r>
              <a:rPr lang="en-CA" baseline="30000" dirty="0"/>
              <a:t>th</a:t>
            </a:r>
            <a:r>
              <a:rPr lang="en-CA" dirty="0"/>
              <a:t> element of x</a:t>
            </a:r>
          </a:p>
        </p:txBody>
      </p:sp>
      <p:sp>
        <p:nvSpPr>
          <p:cNvPr id="9" name="TextBox 8"/>
          <p:cNvSpPr txBox="1"/>
          <p:nvPr/>
        </p:nvSpPr>
        <p:spPr>
          <a:xfrm>
            <a:off x="5880391" y="5399564"/>
            <a:ext cx="5519739" cy="369332"/>
          </a:xfrm>
          <a:prstGeom prst="rect">
            <a:avLst/>
          </a:prstGeom>
          <a:solidFill>
            <a:schemeClr val="accent1"/>
          </a:solidFill>
          <a:ln w="19050">
            <a:solidFill>
              <a:schemeClr val="accent1"/>
            </a:solidFill>
          </a:ln>
        </p:spPr>
        <p:txBody>
          <a:bodyPr wrap="square" rtlCol="0">
            <a:spAutoFit/>
          </a:bodyPr>
          <a:lstStyle/>
          <a:p>
            <a:r>
              <a:rPr lang="en-CA" dirty="0"/>
              <a:t>Get a vector of all elements of x from 4 to 9  (inclusive)</a:t>
            </a:r>
          </a:p>
        </p:txBody>
      </p:sp>
      <p:pic>
        <p:nvPicPr>
          <p:cNvPr id="8" name="Picture 7">
            <a:extLst>
              <a:ext uri="{FF2B5EF4-FFF2-40B4-BE49-F238E27FC236}">
                <a16:creationId xmlns:a16="http://schemas.microsoft.com/office/drawing/2014/main" id="{66094E47-B1DE-1744-BCFC-3A139BC41EA8}"/>
              </a:ext>
            </a:extLst>
          </p:cNvPr>
          <p:cNvPicPr>
            <a:picLocks noChangeAspect="1"/>
          </p:cNvPicPr>
          <p:nvPr/>
        </p:nvPicPr>
        <p:blipFill>
          <a:blip r:embed="rId3"/>
          <a:stretch>
            <a:fillRect/>
          </a:stretch>
        </p:blipFill>
        <p:spPr>
          <a:xfrm>
            <a:off x="1846580" y="5399294"/>
            <a:ext cx="3683000" cy="876300"/>
          </a:xfrm>
          <a:prstGeom prst="rect">
            <a:avLst/>
          </a:prstGeom>
        </p:spPr>
      </p:pic>
      <p:sp>
        <p:nvSpPr>
          <p:cNvPr id="10" name="Rectangle 9">
            <a:extLst>
              <a:ext uri="{FF2B5EF4-FFF2-40B4-BE49-F238E27FC236}">
                <a16:creationId xmlns:a16="http://schemas.microsoft.com/office/drawing/2014/main" id="{8627F98C-4E21-0546-B642-C95256AFC10B}"/>
              </a:ext>
            </a:extLst>
          </p:cNvPr>
          <p:cNvSpPr/>
          <p:nvPr/>
        </p:nvSpPr>
        <p:spPr>
          <a:xfrm>
            <a:off x="2604008" y="2353056"/>
            <a:ext cx="3175000" cy="21428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DB59EBAA-D0C9-D44B-A43E-37BD82C48033}"/>
              </a:ext>
            </a:extLst>
          </p:cNvPr>
          <p:cNvSpPr/>
          <p:nvPr/>
        </p:nvSpPr>
        <p:spPr>
          <a:xfrm>
            <a:off x="1755648" y="5399294"/>
            <a:ext cx="3773932" cy="87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68408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112CDC-AA91-B942-AB21-2DE40D337A65}"/>
              </a:ext>
            </a:extLst>
          </p:cNvPr>
          <p:cNvPicPr>
            <a:picLocks noChangeAspect="1"/>
          </p:cNvPicPr>
          <p:nvPr/>
        </p:nvPicPr>
        <p:blipFill>
          <a:blip r:embed="rId2"/>
          <a:stretch>
            <a:fillRect/>
          </a:stretch>
        </p:blipFill>
        <p:spPr>
          <a:xfrm>
            <a:off x="1232903" y="3855974"/>
            <a:ext cx="4432300" cy="1346200"/>
          </a:xfrm>
          <a:prstGeom prst="rect">
            <a:avLst/>
          </a:prstGeom>
        </p:spPr>
      </p:pic>
      <p:sp>
        <p:nvSpPr>
          <p:cNvPr id="3" name="Content Placeholder 2"/>
          <p:cNvSpPr>
            <a:spLocks noGrp="1"/>
          </p:cNvSpPr>
          <p:nvPr>
            <p:ph idx="1"/>
          </p:nvPr>
        </p:nvSpPr>
        <p:spPr>
          <a:xfrm>
            <a:off x="971550" y="443172"/>
            <a:ext cx="10439400" cy="5819516"/>
          </a:xfrm>
        </p:spPr>
        <p:txBody>
          <a:bodyPr/>
          <a:lstStyle/>
          <a:p>
            <a:pPr marL="0" indent="0">
              <a:buNone/>
            </a:pPr>
            <a:endParaRPr lang="en-CA" dirty="0"/>
          </a:p>
          <a:p>
            <a:r>
              <a:rPr lang="en-CA" dirty="0"/>
              <a:t>3:9 is shorthand for 3:9:1, which means start at </a:t>
            </a:r>
            <a:r>
              <a:rPr lang="en-CA" dirty="0" err="1"/>
              <a:t>i</a:t>
            </a:r>
            <a:r>
              <a:rPr lang="en-CA" dirty="0"/>
              <a:t>=3 and take steps of 1 (middle number) until you reach </a:t>
            </a:r>
            <a:r>
              <a:rPr lang="en-CA" dirty="0" err="1"/>
              <a:t>i</a:t>
            </a:r>
            <a:r>
              <a:rPr lang="en-CA" dirty="0"/>
              <a:t>=9, so slicing is just indexing using another vector.</a:t>
            </a:r>
          </a:p>
          <a:p>
            <a:r>
              <a:rPr lang="en-CA" dirty="0"/>
              <a:t>When indexing with a vector, a new vector is returned containing the elements located at the indices in the indexing vector</a:t>
            </a:r>
          </a:p>
        </p:txBody>
      </p:sp>
      <p:sp>
        <p:nvSpPr>
          <p:cNvPr id="10" name="TextBox 9"/>
          <p:cNvSpPr txBox="1"/>
          <p:nvPr/>
        </p:nvSpPr>
        <p:spPr>
          <a:xfrm>
            <a:off x="5926556" y="4205908"/>
            <a:ext cx="5519739" cy="646331"/>
          </a:xfrm>
          <a:prstGeom prst="rect">
            <a:avLst/>
          </a:prstGeom>
          <a:solidFill>
            <a:schemeClr val="accent1"/>
          </a:solidFill>
          <a:ln w="19050">
            <a:solidFill>
              <a:schemeClr val="accent1"/>
            </a:solidFill>
          </a:ln>
        </p:spPr>
        <p:txBody>
          <a:bodyPr wrap="square" rtlCol="0">
            <a:spAutoFit/>
          </a:bodyPr>
          <a:lstStyle/>
          <a:p>
            <a:r>
              <a:rPr lang="en-CA" dirty="0"/>
              <a:t>Get a vector of elements of x at indices 2,3,4  (in that order) </a:t>
            </a:r>
          </a:p>
        </p:txBody>
      </p:sp>
      <p:sp>
        <p:nvSpPr>
          <p:cNvPr id="5" name="Rectangle 4">
            <a:extLst>
              <a:ext uri="{FF2B5EF4-FFF2-40B4-BE49-F238E27FC236}">
                <a16:creationId xmlns:a16="http://schemas.microsoft.com/office/drawing/2014/main" id="{A3C59C07-B8D9-AC4E-8A7F-61205400720F}"/>
              </a:ext>
            </a:extLst>
          </p:cNvPr>
          <p:cNvSpPr/>
          <p:nvPr/>
        </p:nvSpPr>
        <p:spPr>
          <a:xfrm>
            <a:off x="1232903" y="3718560"/>
            <a:ext cx="4432300" cy="157422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44601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F47C1D-3874-8F46-AD01-9EC942C46C24}"/>
              </a:ext>
            </a:extLst>
          </p:cNvPr>
          <p:cNvPicPr>
            <a:picLocks noChangeAspect="1"/>
          </p:cNvPicPr>
          <p:nvPr/>
        </p:nvPicPr>
        <p:blipFill>
          <a:blip r:embed="rId2"/>
          <a:stretch>
            <a:fillRect/>
          </a:stretch>
        </p:blipFill>
        <p:spPr>
          <a:xfrm>
            <a:off x="3833321" y="708531"/>
            <a:ext cx="4432300" cy="1701800"/>
          </a:xfrm>
          <a:prstGeom prst="rect">
            <a:avLst/>
          </a:prstGeom>
        </p:spPr>
      </p:pic>
      <p:sp>
        <p:nvSpPr>
          <p:cNvPr id="3" name="Content Placeholder 2"/>
          <p:cNvSpPr>
            <a:spLocks noGrp="1"/>
          </p:cNvSpPr>
          <p:nvPr>
            <p:ph idx="1"/>
          </p:nvPr>
        </p:nvSpPr>
        <p:spPr>
          <a:xfrm>
            <a:off x="488199" y="11861"/>
            <a:ext cx="10439400" cy="5819516"/>
          </a:xfrm>
        </p:spPr>
        <p:txBody>
          <a:bodyPr/>
          <a:lstStyle/>
          <a:p>
            <a:r>
              <a:rPr lang="en-CA" dirty="0"/>
              <a:t>A matrix ( or 2 dimensional array) can be created using an extra set of square brackets to signify a new row.</a:t>
            </a:r>
          </a:p>
          <a:p>
            <a:pPr marL="0" indent="0">
              <a:buNone/>
            </a:pPr>
            <a:endParaRPr lang="en-CA" dirty="0"/>
          </a:p>
          <a:p>
            <a:endParaRPr lang="en-CA" dirty="0"/>
          </a:p>
          <a:p>
            <a:endParaRPr lang="en-CA" dirty="0"/>
          </a:p>
          <a:p>
            <a:r>
              <a:rPr lang="en-CA" dirty="0"/>
              <a:t>It can also be created with zeros, ones, rand:</a:t>
            </a:r>
          </a:p>
          <a:p>
            <a:endParaRPr lang="en-CA" dirty="0"/>
          </a:p>
          <a:p>
            <a:endParaRPr lang="en-CA" dirty="0"/>
          </a:p>
          <a:p>
            <a:endParaRPr lang="en-CA" dirty="0"/>
          </a:p>
          <a:p>
            <a:r>
              <a:rPr lang="en-CA" dirty="0"/>
              <a:t>You can create an </a:t>
            </a:r>
            <a:r>
              <a:rPr lang="en-CA" i="1" dirty="0"/>
              <a:t>n</a:t>
            </a:r>
            <a:r>
              <a:rPr lang="en-CA" dirty="0"/>
              <a:t> x </a:t>
            </a:r>
            <a:r>
              <a:rPr lang="en-CA" i="1" dirty="0"/>
              <a:t>n</a:t>
            </a:r>
            <a:r>
              <a:rPr lang="en-CA" dirty="0"/>
              <a:t> identity matrix:</a:t>
            </a:r>
          </a:p>
          <a:p>
            <a:endParaRPr lang="en-CA" dirty="0"/>
          </a:p>
          <a:p>
            <a:endParaRPr lang="en-CA" dirty="0"/>
          </a:p>
        </p:txBody>
      </p:sp>
      <p:pic>
        <p:nvPicPr>
          <p:cNvPr id="9" name="Picture 8">
            <a:extLst>
              <a:ext uri="{FF2B5EF4-FFF2-40B4-BE49-F238E27FC236}">
                <a16:creationId xmlns:a16="http://schemas.microsoft.com/office/drawing/2014/main" id="{6F4B379E-DCC0-D74C-96AF-1ECE9AFAD901}"/>
              </a:ext>
            </a:extLst>
          </p:cNvPr>
          <p:cNvPicPr>
            <a:picLocks noChangeAspect="1"/>
          </p:cNvPicPr>
          <p:nvPr/>
        </p:nvPicPr>
        <p:blipFill>
          <a:blip r:embed="rId3"/>
          <a:stretch>
            <a:fillRect/>
          </a:stretch>
        </p:blipFill>
        <p:spPr>
          <a:xfrm>
            <a:off x="476036" y="2921619"/>
            <a:ext cx="3140474" cy="1473200"/>
          </a:xfrm>
          <a:prstGeom prst="rect">
            <a:avLst/>
          </a:prstGeom>
        </p:spPr>
      </p:pic>
      <p:pic>
        <p:nvPicPr>
          <p:cNvPr id="10" name="Picture 9">
            <a:extLst>
              <a:ext uri="{FF2B5EF4-FFF2-40B4-BE49-F238E27FC236}">
                <a16:creationId xmlns:a16="http://schemas.microsoft.com/office/drawing/2014/main" id="{8562DFC8-4E1E-3E4E-A7C1-A8333B1ECDF0}"/>
              </a:ext>
            </a:extLst>
          </p:cNvPr>
          <p:cNvPicPr>
            <a:picLocks noChangeAspect="1"/>
          </p:cNvPicPr>
          <p:nvPr/>
        </p:nvPicPr>
        <p:blipFill>
          <a:blip r:embed="rId4"/>
          <a:stretch>
            <a:fillRect/>
          </a:stretch>
        </p:blipFill>
        <p:spPr>
          <a:xfrm>
            <a:off x="3532360" y="2948419"/>
            <a:ext cx="3225800" cy="1473200"/>
          </a:xfrm>
          <a:prstGeom prst="rect">
            <a:avLst/>
          </a:prstGeom>
        </p:spPr>
      </p:pic>
      <p:pic>
        <p:nvPicPr>
          <p:cNvPr id="12" name="Picture 11">
            <a:extLst>
              <a:ext uri="{FF2B5EF4-FFF2-40B4-BE49-F238E27FC236}">
                <a16:creationId xmlns:a16="http://schemas.microsoft.com/office/drawing/2014/main" id="{1F5ECC00-858A-1C48-9DEA-0EC115FF2B0D}"/>
              </a:ext>
            </a:extLst>
          </p:cNvPr>
          <p:cNvPicPr>
            <a:picLocks noChangeAspect="1"/>
          </p:cNvPicPr>
          <p:nvPr/>
        </p:nvPicPr>
        <p:blipFill>
          <a:blip r:embed="rId5"/>
          <a:stretch>
            <a:fillRect/>
          </a:stretch>
        </p:blipFill>
        <p:spPr>
          <a:xfrm>
            <a:off x="6457199" y="2948419"/>
            <a:ext cx="4470400" cy="1663700"/>
          </a:xfrm>
          <a:prstGeom prst="rect">
            <a:avLst/>
          </a:prstGeom>
        </p:spPr>
      </p:pic>
      <p:pic>
        <p:nvPicPr>
          <p:cNvPr id="13" name="Picture 12">
            <a:extLst>
              <a:ext uri="{FF2B5EF4-FFF2-40B4-BE49-F238E27FC236}">
                <a16:creationId xmlns:a16="http://schemas.microsoft.com/office/drawing/2014/main" id="{D688FB70-1886-2A4F-9257-B8BAAE3E5F11}"/>
              </a:ext>
            </a:extLst>
          </p:cNvPr>
          <p:cNvPicPr>
            <a:picLocks noChangeAspect="1"/>
          </p:cNvPicPr>
          <p:nvPr/>
        </p:nvPicPr>
        <p:blipFill>
          <a:blip r:embed="rId6"/>
          <a:stretch>
            <a:fillRect/>
          </a:stretch>
        </p:blipFill>
        <p:spPr>
          <a:xfrm>
            <a:off x="5924296" y="4897927"/>
            <a:ext cx="3708400" cy="1866900"/>
          </a:xfrm>
          <a:prstGeom prst="rect">
            <a:avLst/>
          </a:prstGeom>
        </p:spPr>
      </p:pic>
      <p:sp>
        <p:nvSpPr>
          <p:cNvPr id="11" name="Rectangle 10">
            <a:extLst>
              <a:ext uri="{FF2B5EF4-FFF2-40B4-BE49-F238E27FC236}">
                <a16:creationId xmlns:a16="http://schemas.microsoft.com/office/drawing/2014/main" id="{563A20FF-2B51-E246-8AA6-BD7B5A492455}"/>
              </a:ext>
            </a:extLst>
          </p:cNvPr>
          <p:cNvSpPr/>
          <p:nvPr/>
        </p:nvSpPr>
        <p:spPr>
          <a:xfrm>
            <a:off x="3833321" y="791458"/>
            <a:ext cx="3920791" cy="16188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EAC71658-5F5C-E847-BC40-FCDED346F1A8}"/>
              </a:ext>
            </a:extLst>
          </p:cNvPr>
          <p:cNvSpPr/>
          <p:nvPr/>
        </p:nvSpPr>
        <p:spPr>
          <a:xfrm>
            <a:off x="436295" y="2948418"/>
            <a:ext cx="3096065" cy="14464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7529A19C-14C8-8344-8532-427867ED31A0}"/>
              </a:ext>
            </a:extLst>
          </p:cNvPr>
          <p:cNvSpPr/>
          <p:nvPr/>
        </p:nvSpPr>
        <p:spPr>
          <a:xfrm>
            <a:off x="3584264" y="2921619"/>
            <a:ext cx="2872935" cy="1473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88ECD84D-1ED8-4E4D-BCBC-A41A99A64BDE}"/>
              </a:ext>
            </a:extLst>
          </p:cNvPr>
          <p:cNvSpPr/>
          <p:nvPr/>
        </p:nvSpPr>
        <p:spPr>
          <a:xfrm>
            <a:off x="6509103" y="2921619"/>
            <a:ext cx="4213446" cy="16478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CFC79D5C-2E4D-B745-8F4F-C8F53914D0A0}"/>
              </a:ext>
            </a:extLst>
          </p:cNvPr>
          <p:cNvSpPr/>
          <p:nvPr/>
        </p:nvSpPr>
        <p:spPr>
          <a:xfrm>
            <a:off x="6010656" y="4897926"/>
            <a:ext cx="3490704" cy="19176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55151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a:t>You can transpose a matrix, find its inverse (if it has one), find the determinant:</a:t>
            </a:r>
          </a:p>
          <a:p>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78DD439D-2BE4-174F-996E-11989C4C9E25}"/>
              </a:ext>
            </a:extLst>
          </p:cNvPr>
          <p:cNvPicPr>
            <a:picLocks noChangeAspect="1"/>
          </p:cNvPicPr>
          <p:nvPr/>
        </p:nvPicPr>
        <p:blipFill>
          <a:blip r:embed="rId2"/>
          <a:stretch>
            <a:fillRect/>
          </a:stretch>
        </p:blipFill>
        <p:spPr>
          <a:xfrm>
            <a:off x="3957828" y="1062228"/>
            <a:ext cx="3886200" cy="5614988"/>
          </a:xfrm>
          <a:prstGeom prst="rect">
            <a:avLst/>
          </a:prstGeom>
        </p:spPr>
      </p:pic>
      <p:sp>
        <p:nvSpPr>
          <p:cNvPr id="4" name="Rectangle 3">
            <a:extLst>
              <a:ext uri="{FF2B5EF4-FFF2-40B4-BE49-F238E27FC236}">
                <a16:creationId xmlns:a16="http://schemas.microsoft.com/office/drawing/2014/main" id="{9BC3EBDD-044F-D44B-88C4-454C09B8BBB2}"/>
              </a:ext>
            </a:extLst>
          </p:cNvPr>
          <p:cNvSpPr/>
          <p:nvPr/>
        </p:nvSpPr>
        <p:spPr>
          <a:xfrm>
            <a:off x="3935896" y="1062228"/>
            <a:ext cx="3908132" cy="5614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27527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67266" y="443172"/>
            <a:ext cx="6096000" cy="4678204"/>
          </a:xfrm>
          <a:prstGeom prst="rect">
            <a:avLst/>
          </a:prstGeom>
        </p:spPr>
        <p:txBody>
          <a:bodyPr>
            <a:spAutoFit/>
          </a:bodyPr>
          <a:lstStyle/>
          <a:p>
            <a:pPr marL="457200" indent="-457200">
              <a:buFont typeface="Arial" panose="020B0604020202020204" pitchFamily="34" charset="0"/>
              <a:buChar char="•"/>
            </a:pPr>
            <a:r>
              <a:rPr lang="en-CA" sz="2800" dirty="0"/>
              <a:t>The summary statistics return a the statistics using every element of the matrix:</a:t>
            </a:r>
          </a:p>
          <a:p>
            <a:pPr marL="457200" indent="-457200">
              <a:buFont typeface="Arial" panose="020B0604020202020204" pitchFamily="34" charset="0"/>
              <a:buChar char="•"/>
            </a:pPr>
            <a:endParaRPr lang="en-CA" sz="2800" dirty="0"/>
          </a:p>
          <a:p>
            <a:pPr marL="457200" indent="-457200">
              <a:buFont typeface="Arial" panose="020B0604020202020204" pitchFamily="34" charset="0"/>
              <a:buChar char="•"/>
            </a:pPr>
            <a:endParaRPr lang="en-CA" sz="2800" dirty="0"/>
          </a:p>
          <a:p>
            <a:pPr marL="457200" indent="-457200">
              <a:buFont typeface="Arial" panose="020B0604020202020204" pitchFamily="34" charset="0"/>
              <a:buChar char="•"/>
            </a:pPr>
            <a:endParaRPr lang="en-CA" sz="2800" dirty="0"/>
          </a:p>
          <a:p>
            <a:pPr marL="457200" indent="-457200">
              <a:buFont typeface="Arial" panose="020B0604020202020204" pitchFamily="34" charset="0"/>
              <a:buChar char="•"/>
            </a:pPr>
            <a:endParaRPr lang="en-CA" sz="2800" dirty="0"/>
          </a:p>
          <a:p>
            <a:pPr marL="457200" indent="-457200">
              <a:buFont typeface="Arial" panose="020B0604020202020204" pitchFamily="34" charset="0"/>
              <a:buChar char="•"/>
            </a:pPr>
            <a:endParaRPr lang="en-CA" sz="2800" dirty="0"/>
          </a:p>
          <a:p>
            <a:pPr marL="457200" indent="-457200">
              <a:buFont typeface="Arial" panose="020B0604020202020204" pitchFamily="34" charset="0"/>
              <a:buChar char="•"/>
            </a:pPr>
            <a:r>
              <a:rPr lang="en-CA" sz="2800" dirty="0"/>
              <a:t>Alternatively you can find the statistics of for each column (row):</a:t>
            </a:r>
          </a:p>
          <a:p>
            <a:endParaRPr lang="en-CA" dirty="0"/>
          </a:p>
        </p:txBody>
      </p:sp>
      <p:sp>
        <p:nvSpPr>
          <p:cNvPr id="3" name="Content Placeholder 2"/>
          <p:cNvSpPr>
            <a:spLocks noGrp="1"/>
          </p:cNvSpPr>
          <p:nvPr>
            <p:ph idx="1"/>
          </p:nvPr>
        </p:nvSpPr>
        <p:spPr>
          <a:xfrm>
            <a:off x="971550" y="443172"/>
            <a:ext cx="3955013" cy="5819516"/>
          </a:xfrm>
        </p:spPr>
        <p:txBody>
          <a:bodyPr/>
          <a:lstStyle/>
          <a:p>
            <a:r>
              <a:rPr lang="en-CA" dirty="0"/>
              <a:t>Determining the number of elements in a matrix is the done the same way as for a vector:</a:t>
            </a:r>
          </a:p>
          <a:p>
            <a:endParaRPr lang="en-CA" dirty="0"/>
          </a:p>
          <a:p>
            <a:endParaRPr lang="en-CA" dirty="0"/>
          </a:p>
          <a:p>
            <a:endParaRPr lang="en-CA" dirty="0"/>
          </a:p>
          <a:p>
            <a:pPr marL="0" indent="0">
              <a:buNone/>
            </a:pPr>
            <a:endParaRPr lang="en-CA" dirty="0"/>
          </a:p>
          <a:p>
            <a:pPr marL="0" indent="0">
              <a:buNone/>
            </a:pPr>
            <a:endParaRPr lang="en-CA" dirty="0"/>
          </a:p>
          <a:p>
            <a:endParaRPr lang="en-CA" dirty="0"/>
          </a:p>
        </p:txBody>
      </p:sp>
      <p:pic>
        <p:nvPicPr>
          <p:cNvPr id="7" name="Picture 6">
            <a:extLst>
              <a:ext uri="{FF2B5EF4-FFF2-40B4-BE49-F238E27FC236}">
                <a16:creationId xmlns:a16="http://schemas.microsoft.com/office/drawing/2014/main" id="{98BBDD52-A954-B14E-A7CB-769768E9BA07}"/>
              </a:ext>
            </a:extLst>
          </p:cNvPr>
          <p:cNvPicPr>
            <a:picLocks noChangeAspect="1"/>
          </p:cNvPicPr>
          <p:nvPr/>
        </p:nvPicPr>
        <p:blipFill>
          <a:blip r:embed="rId2"/>
          <a:stretch>
            <a:fillRect/>
          </a:stretch>
        </p:blipFill>
        <p:spPr>
          <a:xfrm>
            <a:off x="1234362" y="2617528"/>
            <a:ext cx="3886200" cy="2438400"/>
          </a:xfrm>
          <a:prstGeom prst="rect">
            <a:avLst/>
          </a:prstGeom>
        </p:spPr>
      </p:pic>
      <p:pic>
        <p:nvPicPr>
          <p:cNvPr id="8" name="Picture 7">
            <a:extLst>
              <a:ext uri="{FF2B5EF4-FFF2-40B4-BE49-F238E27FC236}">
                <a16:creationId xmlns:a16="http://schemas.microsoft.com/office/drawing/2014/main" id="{7A87B0E2-EC7A-1A41-AFDA-36308D6F1530}"/>
              </a:ext>
            </a:extLst>
          </p:cNvPr>
          <p:cNvPicPr>
            <a:picLocks noChangeAspect="1"/>
          </p:cNvPicPr>
          <p:nvPr/>
        </p:nvPicPr>
        <p:blipFill>
          <a:blip r:embed="rId3"/>
          <a:stretch>
            <a:fillRect/>
          </a:stretch>
        </p:blipFill>
        <p:spPr>
          <a:xfrm>
            <a:off x="6931414" y="1996374"/>
            <a:ext cx="2921000" cy="1816100"/>
          </a:xfrm>
          <a:prstGeom prst="rect">
            <a:avLst/>
          </a:prstGeom>
        </p:spPr>
      </p:pic>
      <p:pic>
        <p:nvPicPr>
          <p:cNvPr id="9" name="Picture 8">
            <a:extLst>
              <a:ext uri="{FF2B5EF4-FFF2-40B4-BE49-F238E27FC236}">
                <a16:creationId xmlns:a16="http://schemas.microsoft.com/office/drawing/2014/main" id="{F791A8A2-B42F-4F4C-B61B-E649281823D8}"/>
              </a:ext>
            </a:extLst>
          </p:cNvPr>
          <p:cNvPicPr>
            <a:picLocks noChangeAspect="1"/>
          </p:cNvPicPr>
          <p:nvPr/>
        </p:nvPicPr>
        <p:blipFill>
          <a:blip r:embed="rId4"/>
          <a:stretch>
            <a:fillRect/>
          </a:stretch>
        </p:blipFill>
        <p:spPr>
          <a:xfrm>
            <a:off x="7033260" y="4867777"/>
            <a:ext cx="2514600" cy="1816100"/>
          </a:xfrm>
          <a:prstGeom prst="rect">
            <a:avLst/>
          </a:prstGeom>
        </p:spPr>
      </p:pic>
      <p:sp>
        <p:nvSpPr>
          <p:cNvPr id="10" name="TextBox 9">
            <a:extLst>
              <a:ext uri="{FF2B5EF4-FFF2-40B4-BE49-F238E27FC236}">
                <a16:creationId xmlns:a16="http://schemas.microsoft.com/office/drawing/2014/main" id="{56064683-3077-7E46-8FD4-6FB6898DF0CF}"/>
              </a:ext>
            </a:extLst>
          </p:cNvPr>
          <p:cNvSpPr txBox="1"/>
          <p:nvPr/>
        </p:nvSpPr>
        <p:spPr>
          <a:xfrm>
            <a:off x="1837183" y="5896571"/>
            <a:ext cx="4758690" cy="646331"/>
          </a:xfrm>
          <a:prstGeom prst="rect">
            <a:avLst/>
          </a:prstGeom>
          <a:solidFill>
            <a:schemeClr val="accent1"/>
          </a:solidFill>
          <a:ln w="19050">
            <a:solidFill>
              <a:schemeClr val="accent1"/>
            </a:solidFill>
          </a:ln>
        </p:spPr>
        <p:txBody>
          <a:bodyPr wrap="square" rtlCol="0">
            <a:spAutoFit/>
          </a:bodyPr>
          <a:lstStyle/>
          <a:p>
            <a:r>
              <a:rPr lang="en-CA" dirty="0"/>
              <a:t>The second input denotes the axis to sum over 0 = columns, 1 = rows</a:t>
            </a:r>
          </a:p>
        </p:txBody>
      </p:sp>
      <p:cxnSp>
        <p:nvCxnSpPr>
          <p:cNvPr id="11" name="Straight Arrow Connector 10">
            <a:extLst>
              <a:ext uri="{FF2B5EF4-FFF2-40B4-BE49-F238E27FC236}">
                <a16:creationId xmlns:a16="http://schemas.microsoft.com/office/drawing/2014/main" id="{E8F43C2C-0EA6-CD4F-BFB2-CFFCF3D35048}"/>
              </a:ext>
            </a:extLst>
          </p:cNvPr>
          <p:cNvCxnSpPr>
            <a:cxnSpLocks/>
          </p:cNvCxnSpPr>
          <p:nvPr/>
        </p:nvCxnSpPr>
        <p:spPr>
          <a:xfrm flipV="1">
            <a:off x="4926563" y="5413248"/>
            <a:ext cx="2004851" cy="36257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030B364-9A31-5944-93F8-86A77F2C6F64}"/>
              </a:ext>
            </a:extLst>
          </p:cNvPr>
          <p:cNvSpPr/>
          <p:nvPr/>
        </p:nvSpPr>
        <p:spPr>
          <a:xfrm>
            <a:off x="1234362" y="2653470"/>
            <a:ext cx="3886200" cy="2438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DF581A21-9634-2647-8441-F47C62532088}"/>
              </a:ext>
            </a:extLst>
          </p:cNvPr>
          <p:cNvSpPr/>
          <p:nvPr/>
        </p:nvSpPr>
        <p:spPr>
          <a:xfrm>
            <a:off x="6931414" y="1996374"/>
            <a:ext cx="2763904" cy="17721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C2597763-2FF7-DE4A-B10E-AD109F6F516F}"/>
              </a:ext>
            </a:extLst>
          </p:cNvPr>
          <p:cNvSpPr/>
          <p:nvPr/>
        </p:nvSpPr>
        <p:spPr>
          <a:xfrm>
            <a:off x="7033260" y="4867777"/>
            <a:ext cx="2438706" cy="1766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00460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9478736" cy="667171"/>
          </a:xfrm>
        </p:spPr>
        <p:txBody>
          <a:bodyPr/>
          <a:lstStyle/>
          <a:p>
            <a:r>
              <a:rPr lang="en-CA" dirty="0"/>
              <a:t>Math functions also accept matrices as arguments:</a:t>
            </a:r>
          </a:p>
          <a:p>
            <a:endParaRPr lang="en-CA" dirty="0"/>
          </a:p>
          <a:p>
            <a:endParaRPr lang="en-CA" dirty="0"/>
          </a:p>
          <a:p>
            <a:endParaRPr lang="en-CA" dirty="0"/>
          </a:p>
          <a:p>
            <a:pPr marL="0" indent="0">
              <a:buNone/>
            </a:pPr>
            <a:endParaRPr lang="en-CA" dirty="0"/>
          </a:p>
          <a:p>
            <a:pPr marL="0" indent="0">
              <a:buNone/>
            </a:pPr>
            <a:endParaRPr lang="en-CA" dirty="0"/>
          </a:p>
          <a:p>
            <a:endParaRPr lang="en-CA" dirty="0"/>
          </a:p>
        </p:txBody>
      </p:sp>
      <p:pic>
        <p:nvPicPr>
          <p:cNvPr id="4" name="Picture 3">
            <a:extLst>
              <a:ext uri="{FF2B5EF4-FFF2-40B4-BE49-F238E27FC236}">
                <a16:creationId xmlns:a16="http://schemas.microsoft.com/office/drawing/2014/main" id="{E00ED2C3-345F-4446-9616-7DD4A8855AC7}"/>
              </a:ext>
            </a:extLst>
          </p:cNvPr>
          <p:cNvPicPr>
            <a:picLocks noChangeAspect="1"/>
          </p:cNvPicPr>
          <p:nvPr/>
        </p:nvPicPr>
        <p:blipFill>
          <a:blip r:embed="rId2"/>
          <a:stretch>
            <a:fillRect/>
          </a:stretch>
        </p:blipFill>
        <p:spPr>
          <a:xfrm>
            <a:off x="3069590" y="1397000"/>
            <a:ext cx="4711700" cy="2032000"/>
          </a:xfrm>
          <a:prstGeom prst="rect">
            <a:avLst/>
          </a:prstGeom>
        </p:spPr>
      </p:pic>
      <p:sp>
        <p:nvSpPr>
          <p:cNvPr id="5" name="Rectangle 4">
            <a:extLst>
              <a:ext uri="{FF2B5EF4-FFF2-40B4-BE49-F238E27FC236}">
                <a16:creationId xmlns:a16="http://schemas.microsoft.com/office/drawing/2014/main" id="{777D512A-F1C6-EC42-8BA0-CA443E438950}"/>
              </a:ext>
            </a:extLst>
          </p:cNvPr>
          <p:cNvSpPr/>
          <p:nvPr/>
        </p:nvSpPr>
        <p:spPr>
          <a:xfrm>
            <a:off x="3069590" y="1397000"/>
            <a:ext cx="4711700" cy="244184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46989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D341D1-DFB6-A74A-9A58-4AD31B972153}"/>
              </a:ext>
            </a:extLst>
          </p:cNvPr>
          <p:cNvPicPr>
            <a:picLocks noChangeAspect="1"/>
          </p:cNvPicPr>
          <p:nvPr/>
        </p:nvPicPr>
        <p:blipFill>
          <a:blip r:embed="rId2"/>
          <a:stretch>
            <a:fillRect/>
          </a:stretch>
        </p:blipFill>
        <p:spPr>
          <a:xfrm>
            <a:off x="1893570" y="1686591"/>
            <a:ext cx="4991100" cy="4800600"/>
          </a:xfrm>
          <a:prstGeom prst="rect">
            <a:avLst/>
          </a:prstGeom>
        </p:spPr>
      </p:pic>
      <p:sp>
        <p:nvSpPr>
          <p:cNvPr id="3" name="Content Placeholder 2"/>
          <p:cNvSpPr>
            <a:spLocks noGrp="1"/>
          </p:cNvSpPr>
          <p:nvPr>
            <p:ph idx="1"/>
          </p:nvPr>
        </p:nvSpPr>
        <p:spPr>
          <a:xfrm>
            <a:off x="971550" y="443172"/>
            <a:ext cx="9478736" cy="850051"/>
          </a:xfrm>
        </p:spPr>
        <p:txBody>
          <a:bodyPr>
            <a:normAutofit fontScale="92500" lnSpcReduction="20000"/>
          </a:bodyPr>
          <a:lstStyle/>
          <a:p>
            <a:r>
              <a:rPr lang="en-CA" dirty="0"/>
              <a:t>Matrices can be indexed and sliced</a:t>
            </a:r>
          </a:p>
          <a:p>
            <a:r>
              <a:rPr lang="en-US" dirty="0"/>
              <a:t>‘:’ means all rows (or all columns)</a:t>
            </a:r>
          </a:p>
          <a:p>
            <a:endParaRPr lang="en-CA" dirty="0"/>
          </a:p>
          <a:p>
            <a:endParaRPr lang="en-CA" dirty="0"/>
          </a:p>
          <a:p>
            <a:endParaRPr lang="en-CA" dirty="0"/>
          </a:p>
          <a:p>
            <a:endParaRPr lang="en-CA" dirty="0"/>
          </a:p>
          <a:p>
            <a:pPr marL="0" indent="0">
              <a:buNone/>
            </a:pPr>
            <a:endParaRPr lang="en-CA" dirty="0"/>
          </a:p>
          <a:p>
            <a:pPr marL="0" indent="0">
              <a:buNone/>
            </a:pPr>
            <a:endParaRPr lang="en-CA" dirty="0"/>
          </a:p>
          <a:p>
            <a:endParaRPr lang="en-CA" dirty="0"/>
          </a:p>
        </p:txBody>
      </p:sp>
      <p:sp>
        <p:nvSpPr>
          <p:cNvPr id="8" name="Rectangle 7">
            <a:extLst>
              <a:ext uri="{FF2B5EF4-FFF2-40B4-BE49-F238E27FC236}">
                <a16:creationId xmlns:a16="http://schemas.microsoft.com/office/drawing/2014/main" id="{F7041E91-6244-A040-BC91-A5CA5BD9667B}"/>
              </a:ext>
            </a:extLst>
          </p:cNvPr>
          <p:cNvSpPr/>
          <p:nvPr/>
        </p:nvSpPr>
        <p:spPr>
          <a:xfrm>
            <a:off x="1582866" y="1686590"/>
            <a:ext cx="5951790" cy="48005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5381754" y="3717559"/>
            <a:ext cx="3587281" cy="369332"/>
          </a:xfrm>
          <a:prstGeom prst="rect">
            <a:avLst/>
          </a:prstGeom>
          <a:solidFill>
            <a:schemeClr val="accent1"/>
          </a:solidFill>
          <a:ln w="19050">
            <a:solidFill>
              <a:schemeClr val="accent1"/>
            </a:solidFill>
          </a:ln>
        </p:spPr>
        <p:txBody>
          <a:bodyPr wrap="square" rtlCol="0">
            <a:spAutoFit/>
          </a:bodyPr>
          <a:lstStyle/>
          <a:p>
            <a:r>
              <a:rPr lang="en-CA" dirty="0"/>
              <a:t>Get the element in row 2, column 2</a:t>
            </a:r>
          </a:p>
        </p:txBody>
      </p:sp>
      <p:sp>
        <p:nvSpPr>
          <p:cNvPr id="6" name="TextBox 5"/>
          <p:cNvSpPr txBox="1"/>
          <p:nvPr/>
        </p:nvSpPr>
        <p:spPr>
          <a:xfrm>
            <a:off x="5381754" y="4640710"/>
            <a:ext cx="2714481" cy="369332"/>
          </a:xfrm>
          <a:prstGeom prst="rect">
            <a:avLst/>
          </a:prstGeom>
          <a:solidFill>
            <a:schemeClr val="accent1"/>
          </a:solidFill>
          <a:ln w="19050">
            <a:solidFill>
              <a:schemeClr val="accent1"/>
            </a:solidFill>
          </a:ln>
        </p:spPr>
        <p:txBody>
          <a:bodyPr wrap="square" rtlCol="0">
            <a:spAutoFit/>
          </a:bodyPr>
          <a:lstStyle/>
          <a:p>
            <a:r>
              <a:rPr lang="en-CA" dirty="0"/>
              <a:t>Get all columns of last row</a:t>
            </a:r>
          </a:p>
        </p:txBody>
      </p:sp>
      <p:sp>
        <p:nvSpPr>
          <p:cNvPr id="7" name="TextBox 6"/>
          <p:cNvSpPr txBox="1"/>
          <p:nvPr/>
        </p:nvSpPr>
        <p:spPr>
          <a:xfrm>
            <a:off x="5381754" y="5759980"/>
            <a:ext cx="3126970" cy="369332"/>
          </a:xfrm>
          <a:prstGeom prst="rect">
            <a:avLst/>
          </a:prstGeom>
          <a:solidFill>
            <a:schemeClr val="accent1"/>
          </a:solidFill>
          <a:ln w="19050">
            <a:solidFill>
              <a:schemeClr val="accent1"/>
            </a:solidFill>
          </a:ln>
        </p:spPr>
        <p:txBody>
          <a:bodyPr wrap="square" rtlCol="0">
            <a:spAutoFit/>
          </a:bodyPr>
          <a:lstStyle/>
          <a:p>
            <a:r>
              <a:rPr lang="en-CA" dirty="0"/>
              <a:t>Get all columns of rows 1 to 2</a:t>
            </a:r>
          </a:p>
        </p:txBody>
      </p:sp>
    </p:spTree>
    <p:extLst>
      <p:ext uri="{BB962C8B-B14F-4D97-AF65-F5344CB8AC3E}">
        <p14:creationId xmlns:p14="http://schemas.microsoft.com/office/powerpoint/2010/main" val="1692050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9478736" cy="844452"/>
          </a:xfrm>
        </p:spPr>
        <p:txBody>
          <a:bodyPr>
            <a:normAutofit lnSpcReduction="10000"/>
          </a:bodyPr>
          <a:lstStyle/>
          <a:p>
            <a:r>
              <a:rPr lang="en-CA" dirty="0"/>
              <a:t>A matrix can be multiplied with a vector or a matrix multiplied with another matrix, as long as the dimensions are compatible</a:t>
            </a:r>
          </a:p>
          <a:p>
            <a:endParaRPr lang="en-CA" dirty="0"/>
          </a:p>
          <a:p>
            <a:endParaRPr lang="en-CA" dirty="0"/>
          </a:p>
          <a:p>
            <a:endParaRPr lang="en-CA" dirty="0"/>
          </a:p>
          <a:p>
            <a:pPr marL="0" indent="0">
              <a:buNone/>
            </a:pPr>
            <a:endParaRPr lang="en-CA" dirty="0"/>
          </a:p>
          <a:p>
            <a:pPr marL="0" indent="0">
              <a:buNone/>
            </a:pPr>
            <a:endParaRPr lang="en-CA" dirty="0"/>
          </a:p>
          <a:p>
            <a:endParaRPr lang="en-CA" dirty="0"/>
          </a:p>
        </p:txBody>
      </p:sp>
      <p:pic>
        <p:nvPicPr>
          <p:cNvPr id="4" name="Picture 3">
            <a:extLst>
              <a:ext uri="{FF2B5EF4-FFF2-40B4-BE49-F238E27FC236}">
                <a16:creationId xmlns:a16="http://schemas.microsoft.com/office/drawing/2014/main" id="{2F1F6A84-9292-4149-B133-B043C630C0EA}"/>
              </a:ext>
            </a:extLst>
          </p:cNvPr>
          <p:cNvPicPr>
            <a:picLocks noChangeAspect="1"/>
          </p:cNvPicPr>
          <p:nvPr/>
        </p:nvPicPr>
        <p:blipFill>
          <a:blip r:embed="rId2"/>
          <a:stretch>
            <a:fillRect/>
          </a:stretch>
        </p:blipFill>
        <p:spPr>
          <a:xfrm>
            <a:off x="3629152" y="1654048"/>
            <a:ext cx="3251200" cy="4013200"/>
          </a:xfrm>
          <a:prstGeom prst="rect">
            <a:avLst/>
          </a:prstGeom>
        </p:spPr>
      </p:pic>
      <p:sp>
        <p:nvSpPr>
          <p:cNvPr id="5" name="Rectangle 4">
            <a:extLst>
              <a:ext uri="{FF2B5EF4-FFF2-40B4-BE49-F238E27FC236}">
                <a16:creationId xmlns:a16="http://schemas.microsoft.com/office/drawing/2014/main" id="{609CCC44-15EB-7B48-B0C8-345D1904AD78}"/>
              </a:ext>
            </a:extLst>
          </p:cNvPr>
          <p:cNvSpPr/>
          <p:nvPr/>
        </p:nvSpPr>
        <p:spPr>
          <a:xfrm>
            <a:off x="3511296" y="1654048"/>
            <a:ext cx="3369056" cy="417372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2038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a:t>Scripts</a:t>
            </a:r>
          </a:p>
        </p:txBody>
      </p:sp>
    </p:spTree>
    <p:extLst>
      <p:ext uri="{BB962C8B-B14F-4D97-AF65-F5344CB8AC3E}">
        <p14:creationId xmlns:p14="http://schemas.microsoft.com/office/powerpoint/2010/main" val="2042764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a:t>Except when doing some simple one or two line calculations, entering commands one-by-one in the command window quickly becomes inefficient and tedious, for example, when you realize you need to make a change to a command you entered 10 lines ago</a:t>
            </a:r>
          </a:p>
          <a:p>
            <a:r>
              <a:rPr lang="en-CA" dirty="0"/>
              <a:t>When performing more complex tasks, such as plotting or data analysis for your experiments, you will want to create a script, which is a file containing all of the commands you need to accomplish your task and in which you can edit any line or add new lines at any point. The commands are executed sequentially when the script is run.</a:t>
            </a:r>
          </a:p>
          <a:p>
            <a:endParaRPr lang="en-CA" dirty="0"/>
          </a:p>
        </p:txBody>
      </p:sp>
    </p:spTree>
    <p:extLst>
      <p:ext uri="{BB962C8B-B14F-4D97-AF65-F5344CB8AC3E}">
        <p14:creationId xmlns:p14="http://schemas.microsoft.com/office/powerpoint/2010/main" val="3368256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81AB-A8C2-D640-ABC9-D18FB5CAE704}"/>
              </a:ext>
            </a:extLst>
          </p:cNvPr>
          <p:cNvSpPr>
            <a:spLocks noGrp="1"/>
          </p:cNvSpPr>
          <p:nvPr>
            <p:ph type="title"/>
          </p:nvPr>
        </p:nvSpPr>
        <p:spPr/>
        <p:txBody>
          <a:bodyPr/>
          <a:lstStyle/>
          <a:p>
            <a:r>
              <a:rPr lang="en-US" dirty="0"/>
              <a:t>Anaconda Python data platform</a:t>
            </a:r>
          </a:p>
        </p:txBody>
      </p:sp>
      <p:sp>
        <p:nvSpPr>
          <p:cNvPr id="3" name="Content Placeholder 2">
            <a:extLst>
              <a:ext uri="{FF2B5EF4-FFF2-40B4-BE49-F238E27FC236}">
                <a16:creationId xmlns:a16="http://schemas.microsoft.com/office/drawing/2014/main" id="{502CD6AB-95D7-BB42-8ADD-20AC12EE494F}"/>
              </a:ext>
            </a:extLst>
          </p:cNvPr>
          <p:cNvSpPr>
            <a:spLocks noGrp="1"/>
          </p:cNvSpPr>
          <p:nvPr>
            <p:ph idx="1"/>
          </p:nvPr>
        </p:nvSpPr>
        <p:spPr/>
        <p:txBody>
          <a:bodyPr/>
          <a:lstStyle/>
          <a:p>
            <a:r>
              <a:rPr lang="en-US" dirty="0"/>
              <a:t>Anaconda is a popular data platform for Python and R and can be easily installed on their website </a:t>
            </a:r>
            <a:r>
              <a:rPr lang="en-CA" dirty="0">
                <a:hlinkClick r:id="rId2"/>
              </a:rPr>
              <a:t>https://www.anaconda.com/distribution/</a:t>
            </a:r>
            <a:r>
              <a:rPr lang="en-CA" dirty="0"/>
              <a:t>. </a:t>
            </a:r>
          </a:p>
          <a:p>
            <a:r>
              <a:rPr lang="en-US" dirty="0"/>
              <a:t>Anaconda comes preloaded with important scientific libraries for python such as </a:t>
            </a:r>
            <a:r>
              <a:rPr lang="en-US" dirty="0" err="1"/>
              <a:t>Numpy</a:t>
            </a:r>
            <a:r>
              <a:rPr lang="en-US" dirty="0"/>
              <a:t>, </a:t>
            </a:r>
            <a:r>
              <a:rPr lang="en-US" dirty="0" err="1"/>
              <a:t>Scipy</a:t>
            </a:r>
            <a:r>
              <a:rPr lang="en-US" dirty="0"/>
              <a:t>, Matplotlib, etc. Some of which we will make use of in this tutorial.</a:t>
            </a:r>
          </a:p>
          <a:p>
            <a:r>
              <a:rPr lang="en-US" dirty="0"/>
              <a:t>One of the key resources offered with Anaconda is Spyder, a Interactive Development Platform (IDE) for python. This IDE offers a </a:t>
            </a:r>
            <a:r>
              <a:rPr lang="en-US" dirty="0" err="1"/>
              <a:t>IPython</a:t>
            </a:r>
            <a:r>
              <a:rPr lang="en-US" dirty="0"/>
              <a:t> Console and scripting workspace that will be explored in the following slides. </a:t>
            </a:r>
            <a:endParaRPr lang="en-CA" dirty="0"/>
          </a:p>
        </p:txBody>
      </p:sp>
      <p:pic>
        <p:nvPicPr>
          <p:cNvPr id="4" name="Picture 3">
            <a:extLst>
              <a:ext uri="{FF2B5EF4-FFF2-40B4-BE49-F238E27FC236}">
                <a16:creationId xmlns:a16="http://schemas.microsoft.com/office/drawing/2014/main" id="{27DDC9D5-E213-1046-9F81-9C486945AE83}"/>
              </a:ext>
            </a:extLst>
          </p:cNvPr>
          <p:cNvPicPr>
            <a:picLocks noChangeAspect="1"/>
          </p:cNvPicPr>
          <p:nvPr/>
        </p:nvPicPr>
        <p:blipFill>
          <a:blip r:embed="rId3"/>
          <a:stretch>
            <a:fillRect/>
          </a:stretch>
        </p:blipFill>
        <p:spPr>
          <a:xfrm>
            <a:off x="8305800" y="577057"/>
            <a:ext cx="3886200" cy="787400"/>
          </a:xfrm>
          <a:prstGeom prst="rect">
            <a:avLst/>
          </a:prstGeom>
        </p:spPr>
      </p:pic>
    </p:spTree>
    <p:extLst>
      <p:ext uri="{BB962C8B-B14F-4D97-AF65-F5344CB8AC3E}">
        <p14:creationId xmlns:p14="http://schemas.microsoft.com/office/powerpoint/2010/main" val="664583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550" y="443172"/>
            <a:ext cx="10439400" cy="5819516"/>
          </a:xfrm>
        </p:spPr>
        <p:txBody>
          <a:bodyPr/>
          <a:lstStyle/>
          <a:p>
            <a:r>
              <a:rPr lang="en-CA" dirty="0"/>
              <a:t>To start a new script, click new file on the toolstrip</a:t>
            </a:r>
          </a:p>
        </p:txBody>
      </p:sp>
      <p:sp>
        <p:nvSpPr>
          <p:cNvPr id="5" name="Rectangle 4"/>
          <p:cNvSpPr/>
          <p:nvPr/>
        </p:nvSpPr>
        <p:spPr>
          <a:xfrm>
            <a:off x="1588839" y="1790701"/>
            <a:ext cx="354262" cy="6096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74045D1E-4BA4-884F-8B68-D1C327E79725}"/>
              </a:ext>
            </a:extLst>
          </p:cNvPr>
          <p:cNvPicPr>
            <a:picLocks noChangeAspect="1"/>
          </p:cNvPicPr>
          <p:nvPr/>
        </p:nvPicPr>
        <p:blipFill>
          <a:blip r:embed="rId2"/>
          <a:stretch>
            <a:fillRect/>
          </a:stretch>
        </p:blipFill>
        <p:spPr>
          <a:xfrm>
            <a:off x="634746" y="1045539"/>
            <a:ext cx="10189280" cy="5788077"/>
          </a:xfrm>
          <a:prstGeom prst="rect">
            <a:avLst/>
          </a:prstGeom>
        </p:spPr>
      </p:pic>
      <p:sp>
        <p:nvSpPr>
          <p:cNvPr id="6" name="Rectangle 5">
            <a:extLst>
              <a:ext uri="{FF2B5EF4-FFF2-40B4-BE49-F238E27FC236}">
                <a16:creationId xmlns:a16="http://schemas.microsoft.com/office/drawing/2014/main" id="{610094B0-36C0-4042-9BD0-45F20EF41D9B}"/>
              </a:ext>
            </a:extLst>
          </p:cNvPr>
          <p:cNvSpPr/>
          <p:nvPr/>
        </p:nvSpPr>
        <p:spPr>
          <a:xfrm>
            <a:off x="634746" y="1207008"/>
            <a:ext cx="354262" cy="34137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6953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6C2D33-547E-FC45-B90A-984DD2FBFBD3}"/>
              </a:ext>
            </a:extLst>
          </p:cNvPr>
          <p:cNvPicPr>
            <a:picLocks noChangeAspect="1"/>
          </p:cNvPicPr>
          <p:nvPr/>
        </p:nvPicPr>
        <p:blipFill>
          <a:blip r:embed="rId2"/>
          <a:stretch>
            <a:fillRect/>
          </a:stretch>
        </p:blipFill>
        <p:spPr>
          <a:xfrm>
            <a:off x="150114" y="1397658"/>
            <a:ext cx="11716512" cy="4865030"/>
          </a:xfrm>
          <a:prstGeom prst="rect">
            <a:avLst/>
          </a:prstGeom>
        </p:spPr>
      </p:pic>
      <p:sp>
        <p:nvSpPr>
          <p:cNvPr id="3" name="Content Placeholder 2"/>
          <p:cNvSpPr>
            <a:spLocks noGrp="1"/>
          </p:cNvSpPr>
          <p:nvPr>
            <p:ph idx="1"/>
          </p:nvPr>
        </p:nvSpPr>
        <p:spPr>
          <a:xfrm>
            <a:off x="971550" y="443172"/>
            <a:ext cx="10439400" cy="5819516"/>
          </a:xfrm>
        </p:spPr>
        <p:txBody>
          <a:bodyPr/>
          <a:lstStyle/>
          <a:p>
            <a:r>
              <a:rPr lang="en-CA" dirty="0"/>
              <a:t>A new Editor window will appear with a new Untitled script</a:t>
            </a:r>
          </a:p>
          <a:p>
            <a:r>
              <a:rPr lang="en-CA" dirty="0"/>
              <a:t>A Save button will also appear in the </a:t>
            </a:r>
            <a:r>
              <a:rPr lang="en-CA" dirty="0" err="1"/>
              <a:t>toolstrip</a:t>
            </a:r>
            <a:r>
              <a:rPr lang="en-CA" dirty="0"/>
              <a:t>. </a:t>
            </a:r>
          </a:p>
        </p:txBody>
      </p:sp>
      <p:sp>
        <p:nvSpPr>
          <p:cNvPr id="6" name="Rectangle 5"/>
          <p:cNvSpPr/>
          <p:nvPr/>
        </p:nvSpPr>
        <p:spPr>
          <a:xfrm>
            <a:off x="781050" y="1658112"/>
            <a:ext cx="354262" cy="34137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50115" y="1999488"/>
            <a:ext cx="5848349" cy="42632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80283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a:t>Before getting to some commands, any text in the script appearing behind a # or between ””” “”” or ‘’’ ‘’’ symbols will be a comment</a:t>
            </a:r>
          </a:p>
          <a:p>
            <a:r>
              <a:rPr lang="en-CA" dirty="0"/>
              <a:t>The purpose of comments is to annotate lines of code to explain what the code is doing in plain English.</a:t>
            </a:r>
          </a:p>
          <a:p>
            <a:r>
              <a:rPr lang="en-CA" dirty="0"/>
              <a:t>This helps you to figure out what is going on when you go back and look at your code after two weeks, or for your TA to understand the code when attaching it to your lab report.</a:t>
            </a:r>
          </a:p>
          <a:p>
            <a:r>
              <a:rPr lang="en-CA" dirty="0"/>
              <a:t>It may be a good idea to include comments at the top of each script stating your name, the date the script was created, when it was last modified, and a short description of what it does:</a:t>
            </a:r>
          </a:p>
        </p:txBody>
      </p:sp>
      <p:pic>
        <p:nvPicPr>
          <p:cNvPr id="2" name="Picture 1">
            <a:extLst>
              <a:ext uri="{FF2B5EF4-FFF2-40B4-BE49-F238E27FC236}">
                <a16:creationId xmlns:a16="http://schemas.microsoft.com/office/drawing/2014/main" id="{4C5B54F7-D29E-A54C-8186-7597041CE948}"/>
              </a:ext>
            </a:extLst>
          </p:cNvPr>
          <p:cNvPicPr>
            <a:picLocks noChangeAspect="1"/>
          </p:cNvPicPr>
          <p:nvPr/>
        </p:nvPicPr>
        <p:blipFill>
          <a:blip r:embed="rId2"/>
          <a:stretch>
            <a:fillRect/>
          </a:stretch>
        </p:blipFill>
        <p:spPr>
          <a:xfrm>
            <a:off x="2903982" y="4854448"/>
            <a:ext cx="5067300" cy="1879600"/>
          </a:xfrm>
          <a:prstGeom prst="rect">
            <a:avLst/>
          </a:prstGeom>
        </p:spPr>
      </p:pic>
    </p:spTree>
    <p:extLst>
      <p:ext uri="{BB962C8B-B14F-4D97-AF65-F5344CB8AC3E}">
        <p14:creationId xmlns:p14="http://schemas.microsoft.com/office/powerpoint/2010/main" val="2108824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lstStyle/>
          <a:p>
            <a:r>
              <a:rPr lang="en-CA" dirty="0"/>
              <a:t>As a first example we will write a short and simple script</a:t>
            </a:r>
          </a:p>
          <a:p>
            <a:r>
              <a:rPr lang="en-CA" dirty="0"/>
              <a:t>We will create two matrices and display the determinant of their product</a:t>
            </a:r>
          </a:p>
        </p:txBody>
      </p:sp>
      <p:sp>
        <p:nvSpPr>
          <p:cNvPr id="4" name="TextBox 3"/>
          <p:cNvSpPr txBox="1"/>
          <p:nvPr/>
        </p:nvSpPr>
        <p:spPr>
          <a:xfrm>
            <a:off x="7162260" y="2594549"/>
            <a:ext cx="3828224" cy="2031325"/>
          </a:xfrm>
          <a:prstGeom prst="rect">
            <a:avLst/>
          </a:prstGeom>
          <a:solidFill>
            <a:schemeClr val="accent1"/>
          </a:solidFill>
          <a:ln w="19050">
            <a:solidFill>
              <a:schemeClr val="accent1"/>
            </a:solidFill>
          </a:ln>
        </p:spPr>
        <p:txBody>
          <a:bodyPr wrap="square" rtlCol="0">
            <a:spAutoFit/>
          </a:bodyPr>
          <a:lstStyle/>
          <a:p>
            <a:r>
              <a:rPr lang="en-CA" dirty="0"/>
              <a:t>The function print() allows you to print strings with the values of variables in your code inserted into it, formatted however you like.</a:t>
            </a:r>
          </a:p>
          <a:p>
            <a:endParaRPr lang="en-CA" dirty="0"/>
          </a:p>
          <a:p>
            <a:r>
              <a:rPr lang="en-CA" dirty="0"/>
              <a:t>In this case the determinant is printed as a floating point number</a:t>
            </a:r>
          </a:p>
        </p:txBody>
      </p:sp>
      <p:pic>
        <p:nvPicPr>
          <p:cNvPr id="5" name="Picture 4">
            <a:extLst>
              <a:ext uri="{FF2B5EF4-FFF2-40B4-BE49-F238E27FC236}">
                <a16:creationId xmlns:a16="http://schemas.microsoft.com/office/drawing/2014/main" id="{5D8803A5-D4BA-5742-821F-7E66C565569A}"/>
              </a:ext>
            </a:extLst>
          </p:cNvPr>
          <p:cNvPicPr>
            <a:picLocks noChangeAspect="1"/>
          </p:cNvPicPr>
          <p:nvPr/>
        </p:nvPicPr>
        <p:blipFill>
          <a:blip r:embed="rId2"/>
          <a:stretch>
            <a:fillRect/>
          </a:stretch>
        </p:blipFill>
        <p:spPr>
          <a:xfrm>
            <a:off x="919463" y="1838452"/>
            <a:ext cx="6057900" cy="5168900"/>
          </a:xfrm>
          <a:prstGeom prst="rect">
            <a:avLst/>
          </a:prstGeom>
        </p:spPr>
      </p:pic>
    </p:spTree>
    <p:extLst>
      <p:ext uri="{BB962C8B-B14F-4D97-AF65-F5344CB8AC3E}">
        <p14:creationId xmlns:p14="http://schemas.microsoft.com/office/powerpoint/2010/main" val="2111420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67EA4F-5FE7-7749-9E1C-A5BC00905D3A}"/>
              </a:ext>
            </a:extLst>
          </p:cNvPr>
          <p:cNvPicPr>
            <a:picLocks noChangeAspect="1"/>
          </p:cNvPicPr>
          <p:nvPr/>
        </p:nvPicPr>
        <p:blipFill>
          <a:blip r:embed="rId2"/>
          <a:stretch>
            <a:fillRect/>
          </a:stretch>
        </p:blipFill>
        <p:spPr>
          <a:xfrm>
            <a:off x="2914768" y="2282036"/>
            <a:ext cx="5665479" cy="4575964"/>
          </a:xfrm>
          <a:prstGeom prst="rect">
            <a:avLst/>
          </a:prstGeom>
        </p:spPr>
      </p:pic>
      <p:sp>
        <p:nvSpPr>
          <p:cNvPr id="3" name="Content Placeholder 2"/>
          <p:cNvSpPr>
            <a:spLocks noGrp="1"/>
          </p:cNvSpPr>
          <p:nvPr>
            <p:ph idx="1"/>
          </p:nvPr>
        </p:nvSpPr>
        <p:spPr>
          <a:xfrm>
            <a:off x="838199" y="357447"/>
            <a:ext cx="10506075" cy="5819516"/>
          </a:xfrm>
        </p:spPr>
        <p:txBody>
          <a:bodyPr/>
          <a:lstStyle/>
          <a:p>
            <a:r>
              <a:rPr lang="en-CA" dirty="0"/>
              <a:t>You can execute the script by clicking the green play button in the </a:t>
            </a:r>
            <a:r>
              <a:rPr lang="en-CA" dirty="0" err="1"/>
              <a:t>toolstrip</a:t>
            </a:r>
            <a:endParaRPr lang="en-CA" dirty="0"/>
          </a:p>
          <a:p>
            <a:r>
              <a:rPr lang="en-CA" dirty="0"/>
              <a:t>Any output from your script will be printed in the command window</a:t>
            </a:r>
          </a:p>
          <a:p>
            <a:r>
              <a:rPr lang="en-CA" dirty="0"/>
              <a:t>Any variables created in your script will appear in the workspace</a:t>
            </a:r>
          </a:p>
        </p:txBody>
      </p:sp>
      <p:sp>
        <p:nvSpPr>
          <p:cNvPr id="7" name="Rectangle 6"/>
          <p:cNvSpPr/>
          <p:nvPr/>
        </p:nvSpPr>
        <p:spPr>
          <a:xfrm>
            <a:off x="4142822" y="2405855"/>
            <a:ext cx="298666" cy="175299"/>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2914768" y="5556751"/>
            <a:ext cx="3229625" cy="1301249"/>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6232509" y="2860594"/>
            <a:ext cx="1953416" cy="81322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46711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5C3DAF-6750-D740-937E-2049042CEB87}"/>
              </a:ext>
            </a:extLst>
          </p:cNvPr>
          <p:cNvPicPr>
            <a:picLocks noChangeAspect="1"/>
          </p:cNvPicPr>
          <p:nvPr/>
        </p:nvPicPr>
        <p:blipFill>
          <a:blip r:embed="rId2"/>
          <a:stretch>
            <a:fillRect/>
          </a:stretch>
        </p:blipFill>
        <p:spPr>
          <a:xfrm>
            <a:off x="1218773" y="1487451"/>
            <a:ext cx="6261100" cy="4787900"/>
          </a:xfrm>
          <a:prstGeom prst="rect">
            <a:avLst/>
          </a:prstGeom>
        </p:spPr>
      </p:pic>
      <p:sp>
        <p:nvSpPr>
          <p:cNvPr id="3" name="Content Placeholder 2"/>
          <p:cNvSpPr>
            <a:spLocks noGrp="1"/>
          </p:cNvSpPr>
          <p:nvPr>
            <p:ph idx="1"/>
          </p:nvPr>
        </p:nvSpPr>
        <p:spPr>
          <a:xfrm>
            <a:off x="838199" y="357447"/>
            <a:ext cx="10506075" cy="5819516"/>
          </a:xfrm>
        </p:spPr>
        <p:txBody>
          <a:bodyPr/>
          <a:lstStyle/>
          <a:p>
            <a:r>
              <a:rPr lang="en-CA" dirty="0"/>
              <a:t>Conditional statements in Python – if block</a:t>
            </a:r>
          </a:p>
        </p:txBody>
      </p:sp>
      <p:sp>
        <p:nvSpPr>
          <p:cNvPr id="4" name="TextBox 3"/>
          <p:cNvSpPr txBox="1"/>
          <p:nvPr/>
        </p:nvSpPr>
        <p:spPr>
          <a:xfrm>
            <a:off x="4137565" y="2585880"/>
            <a:ext cx="6261586" cy="369332"/>
          </a:xfrm>
          <a:prstGeom prst="rect">
            <a:avLst/>
          </a:prstGeom>
          <a:solidFill>
            <a:schemeClr val="accent1"/>
          </a:solidFill>
          <a:ln w="19050">
            <a:solidFill>
              <a:schemeClr val="accent1"/>
            </a:solidFill>
          </a:ln>
        </p:spPr>
        <p:txBody>
          <a:bodyPr wrap="none" rtlCol="0">
            <a:spAutoFit/>
          </a:bodyPr>
          <a:lstStyle/>
          <a:p>
            <a:r>
              <a:rPr lang="en-CA" dirty="0"/>
              <a:t>Write ‘if’ followed by the logical expression to be evaluated and :</a:t>
            </a:r>
          </a:p>
        </p:txBody>
      </p:sp>
      <p:cxnSp>
        <p:nvCxnSpPr>
          <p:cNvPr id="5" name="Straight Arrow Connector 4"/>
          <p:cNvCxnSpPr>
            <a:cxnSpLocks/>
          </p:cNvCxnSpPr>
          <p:nvPr/>
        </p:nvCxnSpPr>
        <p:spPr>
          <a:xfrm flipH="1">
            <a:off x="2086610" y="2870522"/>
            <a:ext cx="1937983" cy="62003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flipH="1">
            <a:off x="4024593" y="3302407"/>
            <a:ext cx="977818" cy="3085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22506" y="3160869"/>
            <a:ext cx="6550319" cy="646331"/>
          </a:xfrm>
          <a:prstGeom prst="rect">
            <a:avLst/>
          </a:prstGeom>
          <a:solidFill>
            <a:schemeClr val="accent1"/>
          </a:solidFill>
          <a:ln w="19050">
            <a:solidFill>
              <a:schemeClr val="accent1"/>
            </a:solidFill>
          </a:ln>
        </p:spPr>
        <p:txBody>
          <a:bodyPr wrap="none" rtlCol="0">
            <a:spAutoFit/>
          </a:bodyPr>
          <a:lstStyle/>
          <a:p>
            <a:r>
              <a:rPr lang="en-CA" dirty="0"/>
              <a:t>Indentation signifies the statement is within a block, anything inside</a:t>
            </a:r>
          </a:p>
          <a:p>
            <a:r>
              <a:rPr lang="en-CA" dirty="0"/>
              <a:t>The indented block will be evaluated </a:t>
            </a:r>
          </a:p>
        </p:txBody>
      </p:sp>
      <p:cxnSp>
        <p:nvCxnSpPr>
          <p:cNvPr id="10" name="Straight Arrow Connector 9"/>
          <p:cNvCxnSpPr/>
          <p:nvPr/>
        </p:nvCxnSpPr>
        <p:spPr>
          <a:xfrm flipH="1" flipV="1">
            <a:off x="4627371" y="3927647"/>
            <a:ext cx="1712586" cy="733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39957" y="3880797"/>
            <a:ext cx="5648341" cy="646331"/>
          </a:xfrm>
          <a:prstGeom prst="rect">
            <a:avLst/>
          </a:prstGeom>
          <a:solidFill>
            <a:schemeClr val="accent1"/>
          </a:solidFill>
          <a:ln w="19050">
            <a:solidFill>
              <a:schemeClr val="accent1"/>
            </a:solidFill>
          </a:ln>
        </p:spPr>
        <p:txBody>
          <a:bodyPr wrap="none" rtlCol="0">
            <a:spAutoFit/>
          </a:bodyPr>
          <a:lstStyle/>
          <a:p>
            <a:r>
              <a:rPr lang="en-CA" dirty="0"/>
              <a:t>If the logical expression evaluates to True, the code inside</a:t>
            </a:r>
          </a:p>
          <a:p>
            <a:r>
              <a:rPr lang="en-CA" dirty="0"/>
              <a:t>of the if block will be executed.</a:t>
            </a:r>
          </a:p>
        </p:txBody>
      </p:sp>
      <p:sp>
        <p:nvSpPr>
          <p:cNvPr id="14" name="TextBox 13"/>
          <p:cNvSpPr txBox="1"/>
          <p:nvPr/>
        </p:nvSpPr>
        <p:spPr>
          <a:xfrm>
            <a:off x="5009534" y="4634412"/>
            <a:ext cx="6828088" cy="369332"/>
          </a:xfrm>
          <a:prstGeom prst="rect">
            <a:avLst/>
          </a:prstGeom>
          <a:solidFill>
            <a:schemeClr val="accent1"/>
          </a:solidFill>
          <a:ln w="19050">
            <a:solidFill>
              <a:schemeClr val="accent1"/>
            </a:solidFill>
          </a:ln>
        </p:spPr>
        <p:txBody>
          <a:bodyPr wrap="none" rtlCol="0">
            <a:spAutoFit/>
          </a:bodyPr>
          <a:lstStyle/>
          <a:p>
            <a:r>
              <a:rPr lang="en-CA" dirty="0"/>
              <a:t>~ is the NOT operator, ’and’ is the AND operator, ‘or’ is the OR operator</a:t>
            </a:r>
          </a:p>
        </p:txBody>
      </p:sp>
      <p:sp>
        <p:nvSpPr>
          <p:cNvPr id="21" name="TextBox 20"/>
          <p:cNvSpPr txBox="1"/>
          <p:nvPr/>
        </p:nvSpPr>
        <p:spPr>
          <a:xfrm>
            <a:off x="5009534" y="5434050"/>
            <a:ext cx="4263090" cy="369332"/>
          </a:xfrm>
          <a:prstGeom prst="rect">
            <a:avLst/>
          </a:prstGeom>
          <a:solidFill>
            <a:schemeClr val="accent1"/>
          </a:solidFill>
          <a:ln w="19050">
            <a:solidFill>
              <a:schemeClr val="accent1"/>
            </a:solidFill>
          </a:ln>
        </p:spPr>
        <p:txBody>
          <a:bodyPr wrap="none" rtlCol="0">
            <a:spAutoFit/>
          </a:bodyPr>
          <a:lstStyle/>
          <a:p>
            <a:r>
              <a:rPr lang="en-CA" dirty="0"/>
              <a:t>In this example, conditions 2 and 4 are True</a:t>
            </a:r>
          </a:p>
        </p:txBody>
      </p:sp>
    </p:spTree>
    <p:extLst>
      <p:ext uri="{BB962C8B-B14F-4D97-AF65-F5344CB8AC3E}">
        <p14:creationId xmlns:p14="http://schemas.microsoft.com/office/powerpoint/2010/main" val="1464317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CF346B-244A-3840-BD8E-5DAFF53E05FE}"/>
              </a:ext>
            </a:extLst>
          </p:cNvPr>
          <p:cNvPicPr>
            <a:picLocks noChangeAspect="1"/>
          </p:cNvPicPr>
          <p:nvPr/>
        </p:nvPicPr>
        <p:blipFill>
          <a:blip r:embed="rId2"/>
          <a:stretch>
            <a:fillRect/>
          </a:stretch>
        </p:blipFill>
        <p:spPr>
          <a:xfrm>
            <a:off x="1185694" y="1767140"/>
            <a:ext cx="5504474" cy="4919059"/>
          </a:xfrm>
          <a:prstGeom prst="rect">
            <a:avLst/>
          </a:prstGeom>
        </p:spPr>
      </p:pic>
      <p:sp>
        <p:nvSpPr>
          <p:cNvPr id="3" name="Content Placeholder 2"/>
          <p:cNvSpPr>
            <a:spLocks noGrp="1"/>
          </p:cNvSpPr>
          <p:nvPr>
            <p:ph idx="1"/>
          </p:nvPr>
        </p:nvSpPr>
        <p:spPr>
          <a:xfrm>
            <a:off x="838199" y="357447"/>
            <a:ext cx="10506075" cy="5819516"/>
          </a:xfrm>
        </p:spPr>
        <p:txBody>
          <a:bodyPr/>
          <a:lstStyle/>
          <a:p>
            <a:r>
              <a:rPr lang="en-CA" dirty="0"/>
              <a:t>Conditional statements in Python – if-else block</a:t>
            </a:r>
          </a:p>
          <a:p>
            <a:r>
              <a:rPr lang="en-CA" dirty="0"/>
              <a:t>Adding an else block to an if block allows alternative code to be executed if the logical expression evaluates to False</a:t>
            </a:r>
          </a:p>
        </p:txBody>
      </p:sp>
      <p:sp>
        <p:nvSpPr>
          <p:cNvPr id="24" name="TextBox 23"/>
          <p:cNvSpPr txBox="1"/>
          <p:nvPr/>
        </p:nvSpPr>
        <p:spPr>
          <a:xfrm>
            <a:off x="4087704" y="2261999"/>
            <a:ext cx="7116628" cy="369332"/>
          </a:xfrm>
          <a:prstGeom prst="rect">
            <a:avLst/>
          </a:prstGeom>
          <a:solidFill>
            <a:schemeClr val="accent1"/>
          </a:solidFill>
          <a:ln w="19050">
            <a:solidFill>
              <a:schemeClr val="accent1"/>
            </a:solidFill>
          </a:ln>
        </p:spPr>
        <p:txBody>
          <a:bodyPr wrap="none" rtlCol="0">
            <a:spAutoFit/>
          </a:bodyPr>
          <a:lstStyle/>
          <a:p>
            <a:r>
              <a:rPr lang="en-CA" dirty="0"/>
              <a:t>The ‘else’ statement is not followed by a logical expression to be evaluated</a:t>
            </a:r>
          </a:p>
        </p:txBody>
      </p:sp>
      <p:cxnSp>
        <p:nvCxnSpPr>
          <p:cNvPr id="25" name="Straight Arrow Connector 24"/>
          <p:cNvCxnSpPr/>
          <p:nvPr/>
        </p:nvCxnSpPr>
        <p:spPr>
          <a:xfrm flipH="1">
            <a:off x="2276669" y="2538748"/>
            <a:ext cx="1688841" cy="43810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15414" y="4572748"/>
            <a:ext cx="918841" cy="369332"/>
          </a:xfrm>
          <a:prstGeom prst="rect">
            <a:avLst/>
          </a:prstGeom>
          <a:noFill/>
        </p:spPr>
        <p:txBody>
          <a:bodyPr wrap="none" rtlCol="0">
            <a:spAutoFit/>
          </a:bodyPr>
          <a:lstStyle/>
          <a:p>
            <a:r>
              <a:rPr lang="en-CA" dirty="0"/>
              <a:t>Output:</a:t>
            </a:r>
          </a:p>
        </p:txBody>
      </p:sp>
      <p:pic>
        <p:nvPicPr>
          <p:cNvPr id="4" name="Picture 3">
            <a:extLst>
              <a:ext uri="{FF2B5EF4-FFF2-40B4-BE49-F238E27FC236}">
                <a16:creationId xmlns:a16="http://schemas.microsoft.com/office/drawing/2014/main" id="{60DAFDD5-9A20-3649-81EA-61611B85610A}"/>
              </a:ext>
            </a:extLst>
          </p:cNvPr>
          <p:cNvPicPr>
            <a:picLocks noChangeAspect="1"/>
          </p:cNvPicPr>
          <p:nvPr/>
        </p:nvPicPr>
        <p:blipFill>
          <a:blip r:embed="rId3"/>
          <a:stretch>
            <a:fillRect/>
          </a:stretch>
        </p:blipFill>
        <p:spPr>
          <a:xfrm>
            <a:off x="6376018" y="4942080"/>
            <a:ext cx="2540000" cy="863600"/>
          </a:xfrm>
          <a:prstGeom prst="rect">
            <a:avLst/>
          </a:prstGeom>
        </p:spPr>
      </p:pic>
      <p:sp>
        <p:nvSpPr>
          <p:cNvPr id="8" name="Rectangle 7">
            <a:extLst>
              <a:ext uri="{FF2B5EF4-FFF2-40B4-BE49-F238E27FC236}">
                <a16:creationId xmlns:a16="http://schemas.microsoft.com/office/drawing/2014/main" id="{FE8D5418-5A55-C547-87CA-C0AC6CA53E1E}"/>
              </a:ext>
            </a:extLst>
          </p:cNvPr>
          <p:cNvSpPr/>
          <p:nvPr/>
        </p:nvSpPr>
        <p:spPr>
          <a:xfrm>
            <a:off x="6315414" y="4572749"/>
            <a:ext cx="2218986" cy="12329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18130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DEAE86-2C75-9643-ABFB-F5A0E8AAD9F6}"/>
              </a:ext>
            </a:extLst>
          </p:cNvPr>
          <p:cNvPicPr>
            <a:picLocks noChangeAspect="1"/>
          </p:cNvPicPr>
          <p:nvPr/>
        </p:nvPicPr>
        <p:blipFill>
          <a:blip r:embed="rId2"/>
          <a:stretch>
            <a:fillRect/>
          </a:stretch>
        </p:blipFill>
        <p:spPr>
          <a:xfrm>
            <a:off x="1112333" y="2671763"/>
            <a:ext cx="4800600" cy="3505200"/>
          </a:xfrm>
          <a:prstGeom prst="rect">
            <a:avLst/>
          </a:prstGeom>
        </p:spPr>
      </p:pic>
      <p:sp>
        <p:nvSpPr>
          <p:cNvPr id="3" name="Content Placeholder 2"/>
          <p:cNvSpPr>
            <a:spLocks noGrp="1"/>
          </p:cNvSpPr>
          <p:nvPr>
            <p:ph idx="1"/>
          </p:nvPr>
        </p:nvSpPr>
        <p:spPr>
          <a:xfrm>
            <a:off x="838199" y="357447"/>
            <a:ext cx="10506075" cy="5819516"/>
          </a:xfrm>
        </p:spPr>
        <p:txBody>
          <a:bodyPr/>
          <a:lstStyle/>
          <a:p>
            <a:r>
              <a:rPr lang="en-CA" dirty="0"/>
              <a:t>Conditional statements in Python – if-</a:t>
            </a:r>
            <a:r>
              <a:rPr lang="en-CA" dirty="0" err="1"/>
              <a:t>elseif</a:t>
            </a:r>
            <a:r>
              <a:rPr lang="en-CA" dirty="0"/>
              <a:t>-else block</a:t>
            </a:r>
          </a:p>
          <a:p>
            <a:r>
              <a:rPr lang="en-CA" dirty="0"/>
              <a:t>Adding </a:t>
            </a:r>
            <a:r>
              <a:rPr lang="en-CA" dirty="0" err="1"/>
              <a:t>elif</a:t>
            </a:r>
            <a:r>
              <a:rPr lang="en-CA" dirty="0"/>
              <a:t> blocks in an if blocks allows for other conditions to be tested before resorting to the else block</a:t>
            </a:r>
          </a:p>
          <a:p>
            <a:r>
              <a:rPr lang="en-CA" dirty="0"/>
              <a:t>Only the code in the first if/</a:t>
            </a:r>
            <a:r>
              <a:rPr lang="en-CA" dirty="0" err="1"/>
              <a:t>elif</a:t>
            </a:r>
            <a:r>
              <a:rPr lang="en-CA" dirty="0"/>
              <a:t> block for which the condition is True (or the code in the else block if none are True) will be executed</a:t>
            </a:r>
          </a:p>
        </p:txBody>
      </p:sp>
      <p:sp>
        <p:nvSpPr>
          <p:cNvPr id="10" name="TextBox 9"/>
          <p:cNvSpPr txBox="1"/>
          <p:nvPr/>
        </p:nvSpPr>
        <p:spPr>
          <a:xfrm>
            <a:off x="5990129" y="5634966"/>
            <a:ext cx="3182666" cy="369332"/>
          </a:xfrm>
          <a:prstGeom prst="rect">
            <a:avLst/>
          </a:prstGeom>
          <a:solidFill>
            <a:schemeClr val="accent1"/>
          </a:solidFill>
          <a:ln w="19050">
            <a:solidFill>
              <a:schemeClr val="accent1"/>
            </a:solidFill>
          </a:ln>
        </p:spPr>
        <p:txBody>
          <a:bodyPr wrap="none" rtlCol="0">
            <a:spAutoFit/>
          </a:bodyPr>
          <a:lstStyle/>
          <a:p>
            <a:r>
              <a:rPr lang="en-CA" dirty="0"/>
              <a:t>A final else block is not required</a:t>
            </a:r>
          </a:p>
        </p:txBody>
      </p:sp>
      <p:cxnSp>
        <p:nvCxnSpPr>
          <p:cNvPr id="11" name="Straight Arrow Connector 10"/>
          <p:cNvCxnSpPr>
            <a:cxnSpLocks/>
          </p:cNvCxnSpPr>
          <p:nvPr/>
        </p:nvCxnSpPr>
        <p:spPr>
          <a:xfrm flipH="1" flipV="1">
            <a:off x="4392408" y="5700534"/>
            <a:ext cx="1418083" cy="1190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14072" y="4789773"/>
            <a:ext cx="6931769" cy="369332"/>
          </a:xfrm>
          <a:prstGeom prst="rect">
            <a:avLst/>
          </a:prstGeom>
          <a:solidFill>
            <a:schemeClr val="accent1"/>
          </a:solidFill>
          <a:ln w="19050">
            <a:solidFill>
              <a:schemeClr val="accent1"/>
            </a:solidFill>
          </a:ln>
        </p:spPr>
        <p:txBody>
          <a:bodyPr wrap="none" rtlCol="0">
            <a:spAutoFit/>
          </a:bodyPr>
          <a:lstStyle/>
          <a:p>
            <a:r>
              <a:rPr lang="en-CA" dirty="0"/>
              <a:t>The ‘</a:t>
            </a:r>
            <a:r>
              <a:rPr lang="en-CA" dirty="0" err="1"/>
              <a:t>elif</a:t>
            </a:r>
            <a:r>
              <a:rPr lang="en-CA" dirty="0"/>
              <a:t>’ statement is followed by a logical expression to be evaluated</a:t>
            </a:r>
          </a:p>
        </p:txBody>
      </p:sp>
      <p:cxnSp>
        <p:nvCxnSpPr>
          <p:cNvPr id="14" name="Straight Arrow Connector 13"/>
          <p:cNvCxnSpPr>
            <a:cxnSpLocks/>
          </p:cNvCxnSpPr>
          <p:nvPr/>
        </p:nvCxnSpPr>
        <p:spPr>
          <a:xfrm flipH="1">
            <a:off x="3288165" y="5015811"/>
            <a:ext cx="1607926"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39493" y="2897873"/>
            <a:ext cx="918841" cy="369332"/>
          </a:xfrm>
          <a:prstGeom prst="rect">
            <a:avLst/>
          </a:prstGeom>
          <a:noFill/>
        </p:spPr>
        <p:txBody>
          <a:bodyPr wrap="none" rtlCol="0">
            <a:spAutoFit/>
          </a:bodyPr>
          <a:lstStyle/>
          <a:p>
            <a:r>
              <a:rPr lang="en-CA" dirty="0"/>
              <a:t>Output:</a:t>
            </a:r>
          </a:p>
        </p:txBody>
      </p:sp>
      <p:pic>
        <p:nvPicPr>
          <p:cNvPr id="7" name="Picture 6">
            <a:extLst>
              <a:ext uri="{FF2B5EF4-FFF2-40B4-BE49-F238E27FC236}">
                <a16:creationId xmlns:a16="http://schemas.microsoft.com/office/drawing/2014/main" id="{E2DB16A0-08CD-D04A-8EAB-6EB63DB3E633}"/>
              </a:ext>
            </a:extLst>
          </p:cNvPr>
          <p:cNvPicPr>
            <a:picLocks noChangeAspect="1"/>
          </p:cNvPicPr>
          <p:nvPr/>
        </p:nvPicPr>
        <p:blipFill>
          <a:blip r:embed="rId3"/>
          <a:stretch>
            <a:fillRect/>
          </a:stretch>
        </p:blipFill>
        <p:spPr>
          <a:xfrm>
            <a:off x="7301712" y="3267715"/>
            <a:ext cx="3327400" cy="533400"/>
          </a:xfrm>
          <a:prstGeom prst="rect">
            <a:avLst/>
          </a:prstGeom>
        </p:spPr>
      </p:pic>
      <p:sp>
        <p:nvSpPr>
          <p:cNvPr id="12" name="Rectangle 11">
            <a:extLst>
              <a:ext uri="{FF2B5EF4-FFF2-40B4-BE49-F238E27FC236}">
                <a16:creationId xmlns:a16="http://schemas.microsoft.com/office/drawing/2014/main" id="{FADEF6AF-51E7-574D-8FB8-7EED894C9C4B}"/>
              </a:ext>
            </a:extLst>
          </p:cNvPr>
          <p:cNvSpPr/>
          <p:nvPr/>
        </p:nvSpPr>
        <p:spPr>
          <a:xfrm>
            <a:off x="7301713" y="2897873"/>
            <a:ext cx="1488720" cy="90324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50323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322E88F-57AB-954D-9915-40225955C82C}"/>
              </a:ext>
            </a:extLst>
          </p:cNvPr>
          <p:cNvPicPr>
            <a:picLocks noChangeAspect="1"/>
          </p:cNvPicPr>
          <p:nvPr/>
        </p:nvPicPr>
        <p:blipFill>
          <a:blip r:embed="rId2"/>
          <a:stretch>
            <a:fillRect/>
          </a:stretch>
        </p:blipFill>
        <p:spPr>
          <a:xfrm>
            <a:off x="8600443" y="2665444"/>
            <a:ext cx="2844800" cy="1391675"/>
          </a:xfrm>
          <a:prstGeom prst="rect">
            <a:avLst/>
          </a:prstGeom>
        </p:spPr>
      </p:pic>
      <p:pic>
        <p:nvPicPr>
          <p:cNvPr id="6" name="Picture 5">
            <a:extLst>
              <a:ext uri="{FF2B5EF4-FFF2-40B4-BE49-F238E27FC236}">
                <a16:creationId xmlns:a16="http://schemas.microsoft.com/office/drawing/2014/main" id="{AAD87FBF-12E0-9C40-B337-2159B747C12D}"/>
              </a:ext>
            </a:extLst>
          </p:cNvPr>
          <p:cNvPicPr>
            <a:picLocks noChangeAspect="1"/>
          </p:cNvPicPr>
          <p:nvPr/>
        </p:nvPicPr>
        <p:blipFill>
          <a:blip r:embed="rId3"/>
          <a:stretch>
            <a:fillRect/>
          </a:stretch>
        </p:blipFill>
        <p:spPr>
          <a:xfrm>
            <a:off x="2706371" y="2324587"/>
            <a:ext cx="5448300" cy="4092245"/>
          </a:xfrm>
          <a:prstGeom prst="rect">
            <a:avLst/>
          </a:prstGeom>
        </p:spPr>
      </p:pic>
      <p:sp>
        <p:nvSpPr>
          <p:cNvPr id="3" name="Content Placeholder 2"/>
          <p:cNvSpPr>
            <a:spLocks noGrp="1"/>
          </p:cNvSpPr>
          <p:nvPr>
            <p:ph idx="1"/>
          </p:nvPr>
        </p:nvSpPr>
        <p:spPr>
          <a:xfrm>
            <a:off x="838199" y="357447"/>
            <a:ext cx="10506075" cy="5819516"/>
          </a:xfrm>
        </p:spPr>
        <p:txBody>
          <a:bodyPr/>
          <a:lstStyle/>
          <a:p>
            <a:r>
              <a:rPr lang="en-CA" dirty="0"/>
              <a:t>For loops in Python iterate over the elements of a list</a:t>
            </a:r>
          </a:p>
          <a:p>
            <a:r>
              <a:rPr lang="en-CA" dirty="0"/>
              <a:t>The loop variable one-by-one assumes the value of each element of the row vector, and executes some code using that value</a:t>
            </a:r>
          </a:p>
        </p:txBody>
      </p:sp>
      <p:sp>
        <p:nvSpPr>
          <p:cNvPr id="4" name="TextBox 3"/>
          <p:cNvSpPr txBox="1"/>
          <p:nvPr/>
        </p:nvSpPr>
        <p:spPr>
          <a:xfrm>
            <a:off x="233141" y="3771713"/>
            <a:ext cx="2682786" cy="646331"/>
          </a:xfrm>
          <a:prstGeom prst="rect">
            <a:avLst/>
          </a:prstGeom>
          <a:solidFill>
            <a:schemeClr val="accent1"/>
          </a:solidFill>
          <a:ln w="19050">
            <a:solidFill>
              <a:schemeClr val="accent1"/>
            </a:solidFill>
          </a:ln>
        </p:spPr>
        <p:txBody>
          <a:bodyPr wrap="none" rtlCol="0">
            <a:spAutoFit/>
          </a:bodyPr>
          <a:lstStyle/>
          <a:p>
            <a:r>
              <a:rPr lang="en-CA" dirty="0"/>
              <a:t>Loop variable (can use</a:t>
            </a:r>
          </a:p>
          <a:p>
            <a:r>
              <a:rPr lang="en-CA" dirty="0"/>
              <a:t>whatever name you want)</a:t>
            </a:r>
          </a:p>
        </p:txBody>
      </p:sp>
      <p:cxnSp>
        <p:nvCxnSpPr>
          <p:cNvPr id="5" name="Straight Arrow Connector 4"/>
          <p:cNvCxnSpPr>
            <a:cxnSpLocks/>
          </p:cNvCxnSpPr>
          <p:nvPr/>
        </p:nvCxnSpPr>
        <p:spPr>
          <a:xfrm>
            <a:off x="2985796" y="4226767"/>
            <a:ext cx="499059" cy="43046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65615" y="4418044"/>
            <a:ext cx="970779" cy="369332"/>
          </a:xfrm>
          <a:prstGeom prst="rect">
            <a:avLst/>
          </a:prstGeom>
          <a:solidFill>
            <a:schemeClr val="accent1"/>
          </a:solidFill>
          <a:ln w="19050">
            <a:solidFill>
              <a:schemeClr val="accent1"/>
            </a:solidFill>
          </a:ln>
        </p:spPr>
        <p:txBody>
          <a:bodyPr wrap="none" rtlCol="0">
            <a:spAutoFit/>
          </a:bodyPr>
          <a:lstStyle/>
          <a:p>
            <a:r>
              <a:rPr lang="en-CA" dirty="0"/>
              <a:t>Loop list</a:t>
            </a:r>
          </a:p>
        </p:txBody>
      </p:sp>
      <p:cxnSp>
        <p:nvCxnSpPr>
          <p:cNvPr id="9" name="Straight Arrow Connector 8"/>
          <p:cNvCxnSpPr>
            <a:cxnSpLocks/>
          </p:cNvCxnSpPr>
          <p:nvPr/>
        </p:nvCxnSpPr>
        <p:spPr>
          <a:xfrm flipH="1">
            <a:off x="4246302" y="4602710"/>
            <a:ext cx="1680686" cy="13292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27156" y="4669171"/>
            <a:ext cx="143183" cy="21416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3997273" y="4657235"/>
            <a:ext cx="143183" cy="21416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p:cNvSpPr txBox="1"/>
          <p:nvPr/>
        </p:nvSpPr>
        <p:spPr>
          <a:xfrm>
            <a:off x="8784180" y="4226767"/>
            <a:ext cx="2051972" cy="646331"/>
          </a:xfrm>
          <a:prstGeom prst="rect">
            <a:avLst/>
          </a:prstGeom>
          <a:solidFill>
            <a:schemeClr val="accent1"/>
          </a:solidFill>
          <a:ln w="19050">
            <a:solidFill>
              <a:schemeClr val="accent1"/>
            </a:solidFill>
          </a:ln>
        </p:spPr>
        <p:txBody>
          <a:bodyPr wrap="none" rtlCol="0">
            <a:spAutoFit/>
          </a:bodyPr>
          <a:lstStyle/>
          <a:p>
            <a:r>
              <a:rPr lang="en-CA" dirty="0"/>
              <a:t>Use of loop variable</a:t>
            </a:r>
          </a:p>
          <a:p>
            <a:r>
              <a:rPr lang="en-CA" dirty="0"/>
              <a:t>inside loop block</a:t>
            </a:r>
          </a:p>
        </p:txBody>
      </p:sp>
      <p:cxnSp>
        <p:nvCxnSpPr>
          <p:cNvPr id="14" name="Straight Arrow Connector 13"/>
          <p:cNvCxnSpPr>
            <a:cxnSpLocks/>
          </p:cNvCxnSpPr>
          <p:nvPr/>
        </p:nvCxnSpPr>
        <p:spPr>
          <a:xfrm flipH="1">
            <a:off x="6415726" y="4669171"/>
            <a:ext cx="2163436" cy="40286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7430234" y="5042746"/>
            <a:ext cx="1703164" cy="6231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532246" y="2324587"/>
            <a:ext cx="918841" cy="369332"/>
          </a:xfrm>
          <a:prstGeom prst="rect">
            <a:avLst/>
          </a:prstGeom>
          <a:noFill/>
        </p:spPr>
        <p:txBody>
          <a:bodyPr wrap="none" rtlCol="0">
            <a:spAutoFit/>
          </a:bodyPr>
          <a:lstStyle/>
          <a:p>
            <a:r>
              <a:rPr lang="en-CA" dirty="0"/>
              <a:t>Output:</a:t>
            </a:r>
          </a:p>
        </p:txBody>
      </p:sp>
      <p:sp>
        <p:nvSpPr>
          <p:cNvPr id="15" name="Rectangle 14">
            <a:extLst>
              <a:ext uri="{FF2B5EF4-FFF2-40B4-BE49-F238E27FC236}">
                <a16:creationId xmlns:a16="http://schemas.microsoft.com/office/drawing/2014/main" id="{A7E85AD5-2835-264A-99A2-BF8F42E264B0}"/>
              </a:ext>
            </a:extLst>
          </p:cNvPr>
          <p:cNvSpPr/>
          <p:nvPr/>
        </p:nvSpPr>
        <p:spPr>
          <a:xfrm>
            <a:off x="8600444" y="2324587"/>
            <a:ext cx="2844800" cy="17507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42466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0F9A16-70C5-7F4D-88F8-3803E4D2C2FC}"/>
              </a:ext>
            </a:extLst>
          </p:cNvPr>
          <p:cNvPicPr>
            <a:picLocks noChangeAspect="1"/>
          </p:cNvPicPr>
          <p:nvPr/>
        </p:nvPicPr>
        <p:blipFill>
          <a:blip r:embed="rId2"/>
          <a:stretch>
            <a:fillRect/>
          </a:stretch>
        </p:blipFill>
        <p:spPr>
          <a:xfrm>
            <a:off x="569328" y="2106613"/>
            <a:ext cx="5092700" cy="1498600"/>
          </a:xfrm>
          <a:prstGeom prst="rect">
            <a:avLst/>
          </a:prstGeom>
        </p:spPr>
      </p:pic>
      <p:sp>
        <p:nvSpPr>
          <p:cNvPr id="3" name="Content Placeholder 2"/>
          <p:cNvSpPr>
            <a:spLocks noGrp="1"/>
          </p:cNvSpPr>
          <p:nvPr>
            <p:ph idx="1"/>
          </p:nvPr>
        </p:nvSpPr>
        <p:spPr>
          <a:xfrm>
            <a:off x="838199" y="357447"/>
            <a:ext cx="10506075" cy="5819516"/>
          </a:xfrm>
        </p:spPr>
        <p:txBody>
          <a:bodyPr/>
          <a:lstStyle/>
          <a:p>
            <a:r>
              <a:rPr lang="en-CA" dirty="0"/>
              <a:t>The loop list can be a variable containing a list (as shown on the previous slide) or the list can be created right on the loop line</a:t>
            </a:r>
          </a:p>
        </p:txBody>
      </p:sp>
      <p:sp>
        <p:nvSpPr>
          <p:cNvPr id="20" name="TextBox 19"/>
          <p:cNvSpPr txBox="1"/>
          <p:nvPr/>
        </p:nvSpPr>
        <p:spPr>
          <a:xfrm>
            <a:off x="5800124" y="3605213"/>
            <a:ext cx="4891724" cy="923330"/>
          </a:xfrm>
          <a:prstGeom prst="rect">
            <a:avLst/>
          </a:prstGeom>
          <a:solidFill>
            <a:schemeClr val="accent1"/>
          </a:solidFill>
          <a:ln w="19050">
            <a:solidFill>
              <a:schemeClr val="accent1"/>
            </a:solidFill>
          </a:ln>
        </p:spPr>
        <p:txBody>
          <a:bodyPr wrap="none" rtlCol="0">
            <a:spAutoFit/>
          </a:bodyPr>
          <a:lstStyle/>
          <a:p>
            <a:r>
              <a:rPr lang="en-CA" dirty="0"/>
              <a:t>These both of the same output. The range() </a:t>
            </a:r>
          </a:p>
          <a:p>
            <a:r>
              <a:rPr lang="en-CA" dirty="0"/>
              <a:t>Function creates a list between (</a:t>
            </a:r>
            <a:r>
              <a:rPr lang="en-CA" dirty="0" err="1"/>
              <a:t>x,y</a:t>
            </a:r>
            <a:r>
              <a:rPr lang="en-CA" dirty="0"/>
              <a:t>) in increments</a:t>
            </a:r>
          </a:p>
          <a:p>
            <a:r>
              <a:rPr lang="en-CA" dirty="0"/>
              <a:t>Of one digit. In this case, range(2,7) = [2,3,4,5,6]</a:t>
            </a:r>
          </a:p>
        </p:txBody>
      </p:sp>
      <p:pic>
        <p:nvPicPr>
          <p:cNvPr id="4" name="Picture 3">
            <a:extLst>
              <a:ext uri="{FF2B5EF4-FFF2-40B4-BE49-F238E27FC236}">
                <a16:creationId xmlns:a16="http://schemas.microsoft.com/office/drawing/2014/main" id="{430CD730-13DF-4442-B9A9-1CED3AB2C84E}"/>
              </a:ext>
            </a:extLst>
          </p:cNvPr>
          <p:cNvPicPr>
            <a:picLocks noChangeAspect="1"/>
          </p:cNvPicPr>
          <p:nvPr/>
        </p:nvPicPr>
        <p:blipFill>
          <a:blip r:embed="rId3"/>
          <a:stretch>
            <a:fillRect/>
          </a:stretch>
        </p:blipFill>
        <p:spPr>
          <a:xfrm>
            <a:off x="569328" y="4605079"/>
            <a:ext cx="5092700" cy="1498600"/>
          </a:xfrm>
          <a:prstGeom prst="rect">
            <a:avLst/>
          </a:prstGeom>
        </p:spPr>
      </p:pic>
    </p:spTree>
    <p:extLst>
      <p:ext uri="{BB962C8B-B14F-4D97-AF65-F5344CB8AC3E}">
        <p14:creationId xmlns:p14="http://schemas.microsoft.com/office/powerpoint/2010/main" val="2040202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a:t>Python basics</a:t>
            </a:r>
          </a:p>
        </p:txBody>
      </p:sp>
    </p:spTree>
    <p:extLst>
      <p:ext uri="{BB962C8B-B14F-4D97-AF65-F5344CB8AC3E}">
        <p14:creationId xmlns:p14="http://schemas.microsoft.com/office/powerpoint/2010/main" val="2834287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a:t>Reading data from files</a:t>
            </a:r>
          </a:p>
        </p:txBody>
      </p:sp>
    </p:spTree>
    <p:extLst>
      <p:ext uri="{BB962C8B-B14F-4D97-AF65-F5344CB8AC3E}">
        <p14:creationId xmlns:p14="http://schemas.microsoft.com/office/powerpoint/2010/main" val="1386489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a:t>For some experiments, the instruments will record data in a .txt, .csv, or some other file</a:t>
            </a:r>
          </a:p>
          <a:p>
            <a:r>
              <a:rPr lang="en-CA" dirty="0"/>
              <a:t>If a camera or scanner is involved, the saved images constitute part of your raw data</a:t>
            </a:r>
          </a:p>
          <a:p>
            <a:r>
              <a:rPr lang="en-CA" dirty="0"/>
              <a:t>We want to import this digital data into Python, converting it into vectors or matrices (arrays) in order to manipulate it</a:t>
            </a:r>
          </a:p>
          <a:p>
            <a:r>
              <a:rPr lang="en-CA" dirty="0"/>
              <a:t>In other cases you might be manually changing a parameter and recording the output of some instrument (e.g. </a:t>
            </a:r>
            <a:r>
              <a:rPr lang="en-CA" dirty="0" err="1"/>
              <a:t>multimeter</a:t>
            </a:r>
            <a:r>
              <a:rPr lang="en-CA" dirty="0"/>
              <a:t>). In this case the data should be recorded in your log book, but you can also enter it into e.g. Microsoft Excel and save as a .csv or manually create vectors of the data in Python, etc.</a:t>
            </a:r>
          </a:p>
        </p:txBody>
      </p:sp>
    </p:spTree>
    <p:extLst>
      <p:ext uri="{BB962C8B-B14F-4D97-AF65-F5344CB8AC3E}">
        <p14:creationId xmlns:p14="http://schemas.microsoft.com/office/powerpoint/2010/main" val="1017296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a:t>Let’s start with some code for reading in the data in the text file ‘gaus2.txt’</a:t>
            </a:r>
          </a:p>
          <a:p>
            <a:r>
              <a:rPr lang="en-CA" dirty="0"/>
              <a:t>This file consists of 100 lines, each line having three numbers separated by some white space (a single space in this case)</a:t>
            </a:r>
          </a:p>
          <a:p>
            <a:r>
              <a:rPr lang="en-CA" dirty="0"/>
              <a:t>Here are the first few lines (file contents viewed using Notepad):</a:t>
            </a:r>
          </a:p>
          <a:p>
            <a:endParaRPr lang="en-CA" dirty="0"/>
          </a:p>
        </p:txBody>
      </p:sp>
      <p:pic>
        <p:nvPicPr>
          <p:cNvPr id="2" name="Picture 1"/>
          <p:cNvPicPr>
            <a:picLocks noChangeAspect="1"/>
          </p:cNvPicPr>
          <p:nvPr/>
        </p:nvPicPr>
        <p:blipFill>
          <a:blip r:embed="rId2"/>
          <a:stretch>
            <a:fillRect/>
          </a:stretch>
        </p:blipFill>
        <p:spPr>
          <a:xfrm>
            <a:off x="2746318" y="2881313"/>
            <a:ext cx="6134100" cy="3295650"/>
          </a:xfrm>
          <a:prstGeom prst="rect">
            <a:avLst/>
          </a:prstGeom>
        </p:spPr>
      </p:pic>
    </p:spTree>
    <p:extLst>
      <p:ext uri="{BB962C8B-B14F-4D97-AF65-F5344CB8AC3E}">
        <p14:creationId xmlns:p14="http://schemas.microsoft.com/office/powerpoint/2010/main" val="2582054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a:t>Let’s start with some code for reading in the data in the text file ‘gaus2.txt’</a:t>
            </a:r>
          </a:p>
          <a:p>
            <a:r>
              <a:rPr lang="en-CA" dirty="0"/>
              <a:t>This is simulated data that does not have any physical meaning. The first number in a row is the independent variable or x-axis data, the second number is the dependent variable or y-axis data, and the third number is the uncertainty on the y data</a:t>
            </a:r>
          </a:p>
          <a:p>
            <a:r>
              <a:rPr lang="en-CA" dirty="0"/>
              <a:t>Note: the data in the file are not ordered by x value</a:t>
            </a:r>
          </a:p>
          <a:p>
            <a:endParaRPr lang="en-CA" dirty="0"/>
          </a:p>
          <a:p>
            <a:endParaRPr lang="en-CA" dirty="0"/>
          </a:p>
        </p:txBody>
      </p:sp>
      <p:pic>
        <p:nvPicPr>
          <p:cNvPr id="2" name="Picture 1"/>
          <p:cNvPicPr>
            <a:picLocks noChangeAspect="1"/>
          </p:cNvPicPr>
          <p:nvPr/>
        </p:nvPicPr>
        <p:blipFill>
          <a:blip r:embed="rId2"/>
          <a:stretch>
            <a:fillRect/>
          </a:stretch>
        </p:blipFill>
        <p:spPr>
          <a:xfrm>
            <a:off x="2721380" y="3429953"/>
            <a:ext cx="6134100" cy="3295650"/>
          </a:xfrm>
          <a:prstGeom prst="rect">
            <a:avLst/>
          </a:prstGeom>
        </p:spPr>
      </p:pic>
    </p:spTree>
    <p:extLst>
      <p:ext uri="{BB962C8B-B14F-4D97-AF65-F5344CB8AC3E}">
        <p14:creationId xmlns:p14="http://schemas.microsoft.com/office/powerpoint/2010/main" val="667861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a:t>To access the data in MATLAB, we need to determine the path of the file in the file system and enter it as a string</a:t>
            </a:r>
          </a:p>
          <a:p>
            <a:r>
              <a:rPr lang="en-CA" dirty="0"/>
              <a:t>On Windows, you can determine the path by right-clicking on the file and selecting “Properties”. You can highlight and copy the Location. Note also the file name and file type</a:t>
            </a:r>
          </a:p>
        </p:txBody>
      </p:sp>
      <p:pic>
        <p:nvPicPr>
          <p:cNvPr id="2" name="Picture 1"/>
          <p:cNvPicPr>
            <a:picLocks noChangeAspect="1"/>
          </p:cNvPicPr>
          <p:nvPr/>
        </p:nvPicPr>
        <p:blipFill>
          <a:blip r:embed="rId2"/>
          <a:stretch>
            <a:fillRect/>
          </a:stretch>
        </p:blipFill>
        <p:spPr>
          <a:xfrm>
            <a:off x="3017520" y="2687591"/>
            <a:ext cx="4506018" cy="3984757"/>
          </a:xfrm>
          <a:prstGeom prst="rect">
            <a:avLst/>
          </a:prstGeom>
        </p:spPr>
      </p:pic>
      <p:sp>
        <p:nvSpPr>
          <p:cNvPr id="4" name="Rectangle 3"/>
          <p:cNvSpPr/>
          <p:nvPr/>
        </p:nvSpPr>
        <p:spPr>
          <a:xfrm>
            <a:off x="3541250" y="4522124"/>
            <a:ext cx="1945150" cy="15784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3976282" y="3898669"/>
            <a:ext cx="396213" cy="15711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3516312" y="4156365"/>
            <a:ext cx="1138815" cy="16127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09575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a:t>Start a new script and assign the location of the folder containing the data file and the file name to variables</a:t>
            </a:r>
          </a:p>
          <a:p>
            <a:r>
              <a:rPr lang="en-CA" dirty="0"/>
              <a:t>Note: the file extension ‘.</a:t>
            </a:r>
            <a:r>
              <a:rPr lang="en-CA" dirty="0" err="1"/>
              <a:t>dat</a:t>
            </a:r>
            <a:r>
              <a:rPr lang="en-CA" dirty="0"/>
              <a:t>’ has been added to the file name</a:t>
            </a:r>
          </a:p>
        </p:txBody>
      </p:sp>
      <p:pic>
        <p:nvPicPr>
          <p:cNvPr id="8" name="Picture 7">
            <a:extLst>
              <a:ext uri="{FF2B5EF4-FFF2-40B4-BE49-F238E27FC236}">
                <a16:creationId xmlns:a16="http://schemas.microsoft.com/office/drawing/2014/main" id="{7B600F7F-FD5C-0843-B168-D432C4874374}"/>
              </a:ext>
            </a:extLst>
          </p:cNvPr>
          <p:cNvPicPr>
            <a:picLocks noChangeAspect="1"/>
          </p:cNvPicPr>
          <p:nvPr/>
        </p:nvPicPr>
        <p:blipFill>
          <a:blip r:embed="rId2"/>
          <a:stretch>
            <a:fillRect/>
          </a:stretch>
        </p:blipFill>
        <p:spPr>
          <a:xfrm>
            <a:off x="1566041" y="1788524"/>
            <a:ext cx="8341053" cy="4145003"/>
          </a:xfrm>
          <a:prstGeom prst="rect">
            <a:avLst/>
          </a:prstGeom>
        </p:spPr>
      </p:pic>
    </p:spTree>
    <p:extLst>
      <p:ext uri="{BB962C8B-B14F-4D97-AF65-F5344CB8AC3E}">
        <p14:creationId xmlns:p14="http://schemas.microsoft.com/office/powerpoint/2010/main" val="2881045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2015" y="357447"/>
            <a:ext cx="10812259" cy="5819516"/>
          </a:xfrm>
        </p:spPr>
        <p:txBody>
          <a:bodyPr>
            <a:normAutofit/>
          </a:bodyPr>
          <a:lstStyle/>
          <a:p>
            <a:r>
              <a:rPr lang="en-US" dirty="0"/>
              <a:t>Having constructed the file path, let’s read in the data from the text file</a:t>
            </a:r>
          </a:p>
          <a:p>
            <a:r>
              <a:rPr lang="en-US" dirty="0"/>
              <a:t>To do this we can use the </a:t>
            </a:r>
            <a:r>
              <a:rPr lang="en-US" dirty="0" err="1"/>
              <a:t>numpy</a:t>
            </a:r>
            <a:r>
              <a:rPr lang="en-US" dirty="0"/>
              <a:t> </a:t>
            </a:r>
            <a:r>
              <a:rPr lang="en-US" dirty="0" err="1"/>
              <a:t>loadtxt</a:t>
            </a:r>
            <a:r>
              <a:rPr lang="en-US" dirty="0"/>
              <a:t>() function, passing the file path as an argument</a:t>
            </a:r>
          </a:p>
          <a:p>
            <a:r>
              <a:rPr lang="en-US" dirty="0"/>
              <a:t>After running the code, we see that the “value” of the  variable into which we read in the data is a 100x3 float32. This means it is a matrix with 100 rows and 3  columns of floating-point numbers</a:t>
            </a:r>
          </a:p>
        </p:txBody>
      </p:sp>
      <p:pic>
        <p:nvPicPr>
          <p:cNvPr id="4" name="Picture 3">
            <a:extLst>
              <a:ext uri="{FF2B5EF4-FFF2-40B4-BE49-F238E27FC236}">
                <a16:creationId xmlns:a16="http://schemas.microsoft.com/office/drawing/2014/main" id="{3C428CA0-87D1-8342-A746-A02F0A522673}"/>
              </a:ext>
            </a:extLst>
          </p:cNvPr>
          <p:cNvPicPr>
            <a:picLocks noChangeAspect="1"/>
          </p:cNvPicPr>
          <p:nvPr/>
        </p:nvPicPr>
        <p:blipFill>
          <a:blip r:embed="rId2"/>
          <a:stretch>
            <a:fillRect/>
          </a:stretch>
        </p:blipFill>
        <p:spPr>
          <a:xfrm>
            <a:off x="1176957" y="3100551"/>
            <a:ext cx="8891752" cy="4030622"/>
          </a:xfrm>
          <a:prstGeom prst="rect">
            <a:avLst/>
          </a:prstGeom>
        </p:spPr>
      </p:pic>
    </p:spTree>
    <p:extLst>
      <p:ext uri="{BB962C8B-B14F-4D97-AF65-F5344CB8AC3E}">
        <p14:creationId xmlns:p14="http://schemas.microsoft.com/office/powerpoint/2010/main" val="4275570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a:t>Again, we can inspect the contents of the matrix by double clicking on the variable name in the variable explorer</a:t>
            </a:r>
          </a:p>
          <a:p>
            <a:r>
              <a:rPr lang="en-CA" dirty="0"/>
              <a:t>The first column of the matrix contains the x data, the second column contains the corresponding y data, and the third column contains the corresponding y uncertainty data</a:t>
            </a:r>
          </a:p>
        </p:txBody>
      </p:sp>
      <p:pic>
        <p:nvPicPr>
          <p:cNvPr id="4" name="Picture 3">
            <a:extLst>
              <a:ext uri="{FF2B5EF4-FFF2-40B4-BE49-F238E27FC236}">
                <a16:creationId xmlns:a16="http://schemas.microsoft.com/office/drawing/2014/main" id="{B1AB3ACA-1F08-0243-9863-034280FA30A6}"/>
              </a:ext>
            </a:extLst>
          </p:cNvPr>
          <p:cNvPicPr>
            <a:picLocks noChangeAspect="1"/>
          </p:cNvPicPr>
          <p:nvPr/>
        </p:nvPicPr>
        <p:blipFill>
          <a:blip r:embed="rId2"/>
          <a:stretch>
            <a:fillRect/>
          </a:stretch>
        </p:blipFill>
        <p:spPr>
          <a:xfrm>
            <a:off x="2672256" y="2468347"/>
            <a:ext cx="6366641" cy="4032206"/>
          </a:xfrm>
          <a:prstGeom prst="rect">
            <a:avLst/>
          </a:prstGeom>
        </p:spPr>
      </p:pic>
    </p:spTree>
    <p:extLst>
      <p:ext uri="{BB962C8B-B14F-4D97-AF65-F5344CB8AC3E}">
        <p14:creationId xmlns:p14="http://schemas.microsoft.com/office/powerpoint/2010/main" val="3981029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a:t>What if the data has headers?</a:t>
            </a:r>
          </a:p>
          <a:p>
            <a:r>
              <a:rPr lang="en-US" dirty="0"/>
              <a:t>Sometimes the data file will include descriptive information in the first few lines, as is the case for ‘gaus2_with_headers.txt’</a:t>
            </a:r>
          </a:p>
          <a:p>
            <a:endParaRPr lang="en-US" dirty="0"/>
          </a:p>
          <a:p>
            <a:endParaRPr lang="en-US" dirty="0"/>
          </a:p>
          <a:p>
            <a:endParaRPr lang="en-US" dirty="0"/>
          </a:p>
          <a:p>
            <a:endParaRPr lang="en-US" dirty="0"/>
          </a:p>
          <a:p>
            <a:endParaRPr lang="en-US" dirty="0"/>
          </a:p>
          <a:p>
            <a:endParaRPr lang="en-US" dirty="0"/>
          </a:p>
          <a:p>
            <a:r>
              <a:rPr lang="en-US" dirty="0"/>
              <a:t>While helpful when viewing the file, we don’t want to read in the headers with the rest of the data</a:t>
            </a:r>
          </a:p>
          <a:p>
            <a:endParaRPr lang="en-CA" dirty="0"/>
          </a:p>
        </p:txBody>
      </p:sp>
      <p:pic>
        <p:nvPicPr>
          <p:cNvPr id="2" name="Picture 1"/>
          <p:cNvPicPr>
            <a:picLocks noChangeAspect="1"/>
          </p:cNvPicPr>
          <p:nvPr/>
        </p:nvPicPr>
        <p:blipFill>
          <a:blip r:embed="rId2"/>
          <a:stretch>
            <a:fillRect/>
          </a:stretch>
        </p:blipFill>
        <p:spPr>
          <a:xfrm>
            <a:off x="3157450" y="1818539"/>
            <a:ext cx="3781425" cy="2647950"/>
          </a:xfrm>
          <a:prstGeom prst="rect">
            <a:avLst/>
          </a:prstGeom>
        </p:spPr>
      </p:pic>
    </p:spTree>
    <p:extLst>
      <p:ext uri="{BB962C8B-B14F-4D97-AF65-F5344CB8AC3E}">
        <p14:creationId xmlns:p14="http://schemas.microsoft.com/office/powerpoint/2010/main" val="1119703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a:t>What if the data has headers?</a:t>
            </a:r>
          </a:p>
          <a:p>
            <a:r>
              <a:rPr lang="en-US" dirty="0"/>
              <a:t>Headers can easily be skipped by passing a the </a:t>
            </a:r>
            <a:r>
              <a:rPr lang="en-US" dirty="0" err="1"/>
              <a:t>skiprow</a:t>
            </a:r>
            <a:r>
              <a:rPr lang="en-US" dirty="0"/>
              <a:t> argument  </a:t>
            </a:r>
          </a:p>
          <a:p>
            <a:endParaRPr lang="en-US" dirty="0"/>
          </a:p>
          <a:p>
            <a:endParaRPr lang="en-US" dirty="0"/>
          </a:p>
          <a:p>
            <a:endParaRPr lang="en-US" dirty="0"/>
          </a:p>
          <a:p>
            <a:endParaRPr lang="en-US" dirty="0"/>
          </a:p>
          <a:p>
            <a:endParaRPr lang="en-US" dirty="0"/>
          </a:p>
          <a:p>
            <a:endParaRPr lang="en-CA" dirty="0"/>
          </a:p>
        </p:txBody>
      </p:sp>
      <p:pic>
        <p:nvPicPr>
          <p:cNvPr id="2" name="Picture 1">
            <a:extLst>
              <a:ext uri="{FF2B5EF4-FFF2-40B4-BE49-F238E27FC236}">
                <a16:creationId xmlns:a16="http://schemas.microsoft.com/office/drawing/2014/main" id="{A0C28D9C-F831-AB4E-AFE5-F6ACA612E535}"/>
              </a:ext>
            </a:extLst>
          </p:cNvPr>
          <p:cNvPicPr>
            <a:picLocks noChangeAspect="1"/>
          </p:cNvPicPr>
          <p:nvPr/>
        </p:nvPicPr>
        <p:blipFill>
          <a:blip r:embed="rId2"/>
          <a:stretch>
            <a:fillRect/>
          </a:stretch>
        </p:blipFill>
        <p:spPr>
          <a:xfrm>
            <a:off x="2855173" y="1492083"/>
            <a:ext cx="5702666" cy="3711466"/>
          </a:xfrm>
          <a:prstGeom prst="rect">
            <a:avLst/>
          </a:prstGeom>
        </p:spPr>
      </p:pic>
      <p:sp>
        <p:nvSpPr>
          <p:cNvPr id="5" name="TextBox 4"/>
          <p:cNvSpPr txBox="1"/>
          <p:nvPr/>
        </p:nvSpPr>
        <p:spPr>
          <a:xfrm>
            <a:off x="333240" y="5305465"/>
            <a:ext cx="2692893" cy="584775"/>
          </a:xfrm>
          <a:prstGeom prst="rect">
            <a:avLst/>
          </a:prstGeom>
          <a:solidFill>
            <a:schemeClr val="accent1"/>
          </a:solidFill>
          <a:ln w="19050">
            <a:solidFill>
              <a:schemeClr val="accent1"/>
            </a:solidFill>
          </a:ln>
        </p:spPr>
        <p:txBody>
          <a:bodyPr wrap="square" rtlCol="0">
            <a:spAutoFit/>
          </a:bodyPr>
          <a:lstStyle/>
          <a:p>
            <a:r>
              <a:rPr lang="en-CA" sz="1600" dirty="0"/>
              <a:t>The first argument is the file path string</a:t>
            </a:r>
          </a:p>
        </p:txBody>
      </p:sp>
      <p:cxnSp>
        <p:nvCxnSpPr>
          <p:cNvPr id="6" name="Straight Arrow Connector 5"/>
          <p:cNvCxnSpPr/>
          <p:nvPr/>
        </p:nvCxnSpPr>
        <p:spPr>
          <a:xfrm flipV="1">
            <a:off x="3026133" y="4553826"/>
            <a:ext cx="1569548" cy="6610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18978" y="5430271"/>
            <a:ext cx="2692893" cy="1077218"/>
          </a:xfrm>
          <a:prstGeom prst="rect">
            <a:avLst/>
          </a:prstGeom>
          <a:solidFill>
            <a:schemeClr val="accent1"/>
          </a:solidFill>
          <a:ln w="19050">
            <a:solidFill>
              <a:schemeClr val="accent1"/>
            </a:solidFill>
          </a:ln>
        </p:spPr>
        <p:txBody>
          <a:bodyPr wrap="square" rtlCol="0">
            <a:spAutoFit/>
          </a:bodyPr>
          <a:lstStyle/>
          <a:p>
            <a:r>
              <a:rPr lang="en-CA" sz="1600" dirty="0"/>
              <a:t>The second argument is the number of rows to skip in the file. Here there are 3 lines of header information.</a:t>
            </a:r>
          </a:p>
        </p:txBody>
      </p:sp>
      <p:cxnSp>
        <p:nvCxnSpPr>
          <p:cNvPr id="17" name="Straight Arrow Connector 16"/>
          <p:cNvCxnSpPr>
            <a:cxnSpLocks/>
          </p:cNvCxnSpPr>
          <p:nvPr/>
        </p:nvCxnSpPr>
        <p:spPr>
          <a:xfrm flipH="1" flipV="1">
            <a:off x="5723076" y="4937566"/>
            <a:ext cx="531644" cy="5546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943581" y="4383567"/>
            <a:ext cx="2336078" cy="16332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71523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515C9-F4D0-644D-8EC3-BB65924FCB68}"/>
              </a:ext>
            </a:extLst>
          </p:cNvPr>
          <p:cNvPicPr>
            <a:picLocks noChangeAspect="1"/>
          </p:cNvPicPr>
          <p:nvPr/>
        </p:nvPicPr>
        <p:blipFill>
          <a:blip r:embed="rId2"/>
          <a:stretch>
            <a:fillRect/>
          </a:stretch>
        </p:blipFill>
        <p:spPr>
          <a:xfrm>
            <a:off x="1911269" y="1535580"/>
            <a:ext cx="7287421" cy="5015528"/>
          </a:xfrm>
          <a:prstGeom prst="rect">
            <a:avLst/>
          </a:prstGeom>
        </p:spPr>
      </p:pic>
      <p:sp>
        <p:nvSpPr>
          <p:cNvPr id="3" name="Content Placeholder 2"/>
          <p:cNvSpPr>
            <a:spLocks noGrp="1"/>
          </p:cNvSpPr>
          <p:nvPr>
            <p:ph idx="1"/>
          </p:nvPr>
        </p:nvSpPr>
        <p:spPr>
          <a:xfrm>
            <a:off x="1043230" y="607327"/>
            <a:ext cx="10515600" cy="5819516"/>
          </a:xfrm>
        </p:spPr>
        <p:txBody>
          <a:bodyPr/>
          <a:lstStyle/>
          <a:p>
            <a:r>
              <a:rPr lang="en-CA" dirty="0"/>
              <a:t>When you start Spyder for the first time, the application has a toolstrip at the top and several windows below:</a:t>
            </a:r>
          </a:p>
        </p:txBody>
      </p:sp>
      <p:sp>
        <p:nvSpPr>
          <p:cNvPr id="6" name="Rectangle 5"/>
          <p:cNvSpPr/>
          <p:nvPr/>
        </p:nvSpPr>
        <p:spPr>
          <a:xfrm>
            <a:off x="1927860" y="1485900"/>
            <a:ext cx="7254240" cy="3722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922213" y="1858169"/>
            <a:ext cx="4040435" cy="45686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962649" y="3713392"/>
            <a:ext cx="3211455" cy="28642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962650" y="1858168"/>
            <a:ext cx="3176587" cy="1841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9800876" y="1302702"/>
            <a:ext cx="974947" cy="369332"/>
          </a:xfrm>
          <a:prstGeom prst="rect">
            <a:avLst/>
          </a:prstGeom>
          <a:solidFill>
            <a:schemeClr val="accent1"/>
          </a:solidFill>
          <a:ln w="19050">
            <a:solidFill>
              <a:schemeClr val="accent1"/>
            </a:solidFill>
          </a:ln>
        </p:spPr>
        <p:txBody>
          <a:bodyPr wrap="none" rtlCol="0">
            <a:spAutoFit/>
          </a:bodyPr>
          <a:lstStyle/>
          <a:p>
            <a:r>
              <a:rPr lang="en-CA" dirty="0" err="1"/>
              <a:t>toolstrip</a:t>
            </a:r>
            <a:endParaRPr lang="en-CA" dirty="0"/>
          </a:p>
        </p:txBody>
      </p:sp>
      <p:sp>
        <p:nvSpPr>
          <p:cNvPr id="12" name="TextBox 11"/>
          <p:cNvSpPr txBox="1"/>
          <p:nvPr/>
        </p:nvSpPr>
        <p:spPr>
          <a:xfrm>
            <a:off x="8820960" y="4913633"/>
            <a:ext cx="2588081" cy="1200329"/>
          </a:xfrm>
          <a:prstGeom prst="rect">
            <a:avLst/>
          </a:prstGeom>
          <a:solidFill>
            <a:schemeClr val="accent1"/>
          </a:solidFill>
          <a:ln w="19050">
            <a:solidFill>
              <a:schemeClr val="accent1"/>
            </a:solidFill>
          </a:ln>
        </p:spPr>
        <p:txBody>
          <a:bodyPr wrap="none" rtlCol="0">
            <a:spAutoFit/>
          </a:bodyPr>
          <a:lstStyle/>
          <a:p>
            <a:r>
              <a:rPr lang="en-CA" dirty="0"/>
              <a:t>Names and values of</a:t>
            </a:r>
          </a:p>
          <a:p>
            <a:r>
              <a:rPr lang="en-CA" dirty="0"/>
              <a:t>variables which have</a:t>
            </a:r>
          </a:p>
          <a:p>
            <a:r>
              <a:rPr lang="en-CA" dirty="0"/>
              <a:t>been assigned values</a:t>
            </a:r>
          </a:p>
          <a:p>
            <a:r>
              <a:rPr lang="en-CA" dirty="0"/>
              <a:t>and haven’t been cleared</a:t>
            </a:r>
          </a:p>
        </p:txBody>
      </p:sp>
      <p:sp>
        <p:nvSpPr>
          <p:cNvPr id="13" name="TextBox 12"/>
          <p:cNvSpPr txBox="1"/>
          <p:nvPr/>
        </p:nvSpPr>
        <p:spPr>
          <a:xfrm>
            <a:off x="150021" y="3588507"/>
            <a:ext cx="1953483" cy="369332"/>
          </a:xfrm>
          <a:prstGeom prst="rect">
            <a:avLst/>
          </a:prstGeom>
          <a:solidFill>
            <a:schemeClr val="accent1"/>
          </a:solidFill>
          <a:ln w="19050">
            <a:solidFill>
              <a:schemeClr val="accent1"/>
            </a:solidFill>
          </a:ln>
        </p:spPr>
        <p:txBody>
          <a:bodyPr wrap="none" rtlCol="0">
            <a:spAutoFit/>
          </a:bodyPr>
          <a:lstStyle/>
          <a:p>
            <a:r>
              <a:rPr lang="en-CA" dirty="0"/>
              <a:t>Command window</a:t>
            </a:r>
          </a:p>
        </p:txBody>
      </p:sp>
      <p:sp>
        <p:nvSpPr>
          <p:cNvPr id="14" name="TextBox 13"/>
          <p:cNvSpPr txBox="1"/>
          <p:nvPr/>
        </p:nvSpPr>
        <p:spPr>
          <a:xfrm>
            <a:off x="9558611" y="3219175"/>
            <a:ext cx="1422351" cy="369332"/>
          </a:xfrm>
          <a:prstGeom prst="rect">
            <a:avLst/>
          </a:prstGeom>
          <a:solidFill>
            <a:schemeClr val="accent1"/>
          </a:solidFill>
          <a:ln w="19050">
            <a:solidFill>
              <a:schemeClr val="accent1"/>
            </a:solidFill>
          </a:ln>
        </p:spPr>
        <p:txBody>
          <a:bodyPr wrap="square" rtlCol="0">
            <a:spAutoFit/>
          </a:bodyPr>
          <a:lstStyle/>
          <a:p>
            <a:r>
              <a:rPr lang="en-CA" dirty="0"/>
              <a:t>File explorer</a:t>
            </a:r>
          </a:p>
        </p:txBody>
      </p:sp>
      <p:cxnSp>
        <p:nvCxnSpPr>
          <p:cNvPr id="20" name="Straight Arrow Connector 19"/>
          <p:cNvCxnSpPr/>
          <p:nvPr/>
        </p:nvCxnSpPr>
        <p:spPr>
          <a:xfrm flipH="1">
            <a:off x="8820960" y="1562101"/>
            <a:ext cx="925112" cy="635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8585200" y="3263900"/>
            <a:ext cx="868699" cy="101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flipH="1" flipV="1">
            <a:off x="7328172" y="4329343"/>
            <a:ext cx="1135538" cy="67445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flipV="1">
            <a:off x="1667005" y="3138893"/>
            <a:ext cx="796795" cy="37819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494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DF5BB-3E0E-824B-BA05-6918DED92C10}"/>
              </a:ext>
            </a:extLst>
          </p:cNvPr>
          <p:cNvPicPr>
            <a:picLocks noChangeAspect="1"/>
          </p:cNvPicPr>
          <p:nvPr/>
        </p:nvPicPr>
        <p:blipFill>
          <a:blip r:embed="rId2"/>
          <a:stretch>
            <a:fillRect/>
          </a:stretch>
        </p:blipFill>
        <p:spPr>
          <a:xfrm>
            <a:off x="3468916" y="2014761"/>
            <a:ext cx="4749631" cy="3283925"/>
          </a:xfrm>
          <a:prstGeom prst="rect">
            <a:avLst/>
          </a:prstGeom>
        </p:spPr>
      </p:pic>
      <p:sp>
        <p:nvSpPr>
          <p:cNvPr id="3" name="Content Placeholder 2"/>
          <p:cNvSpPr>
            <a:spLocks noGrp="1"/>
          </p:cNvSpPr>
          <p:nvPr>
            <p:ph idx="1"/>
          </p:nvPr>
        </p:nvSpPr>
        <p:spPr>
          <a:xfrm>
            <a:off x="714895" y="357447"/>
            <a:ext cx="10881360" cy="5819516"/>
          </a:xfrm>
        </p:spPr>
        <p:txBody>
          <a:bodyPr>
            <a:normAutofit/>
          </a:bodyPr>
          <a:lstStyle/>
          <a:p>
            <a:r>
              <a:rPr lang="en-CA" dirty="0"/>
              <a:t>What if the data is a .csv file? E.g. ‘gaus2.csv’ in the first figure</a:t>
            </a:r>
          </a:p>
          <a:p>
            <a:r>
              <a:rPr lang="en-CA" dirty="0"/>
              <a:t>Then can use </a:t>
            </a:r>
            <a:r>
              <a:rPr lang="en-CA" dirty="0" err="1"/>
              <a:t>loadtxt</a:t>
            </a:r>
            <a:r>
              <a:rPr lang="en-CA" dirty="0"/>
              <a:t>() with ‘,’ as the delimiter (second figure)</a:t>
            </a:r>
          </a:p>
        </p:txBody>
      </p:sp>
      <p:pic>
        <p:nvPicPr>
          <p:cNvPr id="4" name="Picture 3"/>
          <p:cNvPicPr>
            <a:picLocks noChangeAspect="1"/>
          </p:cNvPicPr>
          <p:nvPr/>
        </p:nvPicPr>
        <p:blipFill>
          <a:blip r:embed="rId3"/>
          <a:stretch>
            <a:fillRect/>
          </a:stretch>
        </p:blipFill>
        <p:spPr>
          <a:xfrm>
            <a:off x="714895" y="2223361"/>
            <a:ext cx="2136370" cy="2695222"/>
          </a:xfrm>
          <a:prstGeom prst="rect">
            <a:avLst/>
          </a:prstGeom>
        </p:spPr>
      </p:pic>
      <p:sp>
        <p:nvSpPr>
          <p:cNvPr id="6" name="Rectangle 5"/>
          <p:cNvSpPr/>
          <p:nvPr/>
        </p:nvSpPr>
        <p:spPr>
          <a:xfrm>
            <a:off x="4561808" y="4561490"/>
            <a:ext cx="880986" cy="13596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4898281" y="4918583"/>
            <a:ext cx="2514587" cy="19356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7538695" y="2828835"/>
            <a:ext cx="2595006" cy="1200329"/>
          </a:xfrm>
          <a:prstGeom prst="rect">
            <a:avLst/>
          </a:prstGeom>
          <a:solidFill>
            <a:schemeClr val="accent1"/>
          </a:solidFill>
        </p:spPr>
        <p:txBody>
          <a:bodyPr wrap="none" rtlCol="0">
            <a:spAutoFit/>
          </a:bodyPr>
          <a:lstStyle/>
          <a:p>
            <a:r>
              <a:rPr lang="en-CA" dirty="0"/>
              <a:t>By definition of csv, the </a:t>
            </a:r>
          </a:p>
          <a:p>
            <a:r>
              <a:rPr lang="en-CA" dirty="0"/>
              <a:t>character separating</a:t>
            </a:r>
          </a:p>
          <a:p>
            <a:r>
              <a:rPr lang="en-CA" dirty="0"/>
              <a:t>numbers in each row (the</a:t>
            </a:r>
          </a:p>
          <a:p>
            <a:r>
              <a:rPr lang="en-CA" dirty="0"/>
              <a:t>delimiter) is a comma</a:t>
            </a:r>
          </a:p>
        </p:txBody>
      </p:sp>
    </p:spTree>
    <p:extLst>
      <p:ext uri="{BB962C8B-B14F-4D97-AF65-F5344CB8AC3E}">
        <p14:creationId xmlns:p14="http://schemas.microsoft.com/office/powerpoint/2010/main" val="1014641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DA4772-91D3-8840-A4DA-068AE62B5685}"/>
              </a:ext>
            </a:extLst>
          </p:cNvPr>
          <p:cNvPicPr>
            <a:picLocks noChangeAspect="1"/>
          </p:cNvPicPr>
          <p:nvPr/>
        </p:nvPicPr>
        <p:blipFill>
          <a:blip r:embed="rId2"/>
          <a:stretch>
            <a:fillRect/>
          </a:stretch>
        </p:blipFill>
        <p:spPr>
          <a:xfrm>
            <a:off x="970236" y="3448051"/>
            <a:ext cx="4642288" cy="2922922"/>
          </a:xfrm>
          <a:prstGeom prst="rect">
            <a:avLst/>
          </a:prstGeom>
        </p:spPr>
      </p:pic>
      <p:sp>
        <p:nvSpPr>
          <p:cNvPr id="3" name="Content Placeholder 2"/>
          <p:cNvSpPr>
            <a:spLocks noGrp="1"/>
          </p:cNvSpPr>
          <p:nvPr>
            <p:ph idx="1"/>
          </p:nvPr>
        </p:nvSpPr>
        <p:spPr>
          <a:xfrm>
            <a:off x="838199" y="357447"/>
            <a:ext cx="10506075" cy="5819516"/>
          </a:xfrm>
        </p:spPr>
        <p:txBody>
          <a:bodyPr>
            <a:normAutofit/>
          </a:bodyPr>
          <a:lstStyle/>
          <a:p>
            <a:r>
              <a:rPr lang="en-CA" dirty="0"/>
              <a:t>After reading the data from a file, it is contained in a single variable as a matrix</a:t>
            </a:r>
          </a:p>
          <a:p>
            <a:r>
              <a:rPr lang="en-CA" dirty="0"/>
              <a:t>It is helpful to break up the matrix so that there is one vector for each independent variable, one vector for the dependent variable, one vector the uncertainty on the dependent variable, and possibly vectors for the uncertainties on the independent variables</a:t>
            </a:r>
          </a:p>
          <a:p>
            <a:r>
              <a:rPr lang="en-CA" dirty="0"/>
              <a:t>We can do this with matrix slicing:</a:t>
            </a:r>
          </a:p>
        </p:txBody>
      </p:sp>
      <p:sp>
        <p:nvSpPr>
          <p:cNvPr id="4" name="TextBox 3"/>
          <p:cNvSpPr txBox="1"/>
          <p:nvPr/>
        </p:nvSpPr>
        <p:spPr>
          <a:xfrm>
            <a:off x="5175763" y="4569922"/>
            <a:ext cx="2692893" cy="584775"/>
          </a:xfrm>
          <a:prstGeom prst="rect">
            <a:avLst/>
          </a:prstGeom>
          <a:solidFill>
            <a:schemeClr val="accent1"/>
          </a:solidFill>
          <a:ln w="19050">
            <a:solidFill>
              <a:schemeClr val="accent1"/>
            </a:solidFill>
          </a:ln>
        </p:spPr>
        <p:txBody>
          <a:bodyPr wrap="square" rtlCol="0">
            <a:spAutoFit/>
          </a:bodyPr>
          <a:lstStyle/>
          <a:p>
            <a:r>
              <a:rPr lang="en-CA" sz="1600" dirty="0"/>
              <a:t>x data is all rows of the first column</a:t>
            </a:r>
          </a:p>
        </p:txBody>
      </p:sp>
      <p:cxnSp>
        <p:nvCxnSpPr>
          <p:cNvPr id="5" name="Straight Arrow Connector 4"/>
          <p:cNvCxnSpPr/>
          <p:nvPr/>
        </p:nvCxnSpPr>
        <p:spPr>
          <a:xfrm flipH="1">
            <a:off x="3466407" y="4971011"/>
            <a:ext cx="1471353" cy="54032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5762" y="5260398"/>
            <a:ext cx="2692893" cy="584775"/>
          </a:xfrm>
          <a:prstGeom prst="rect">
            <a:avLst/>
          </a:prstGeom>
          <a:solidFill>
            <a:schemeClr val="accent1"/>
          </a:solidFill>
          <a:ln w="19050">
            <a:solidFill>
              <a:schemeClr val="accent1"/>
            </a:solidFill>
          </a:ln>
        </p:spPr>
        <p:txBody>
          <a:bodyPr wrap="square" rtlCol="0">
            <a:spAutoFit/>
          </a:bodyPr>
          <a:lstStyle/>
          <a:p>
            <a:r>
              <a:rPr lang="en-CA" sz="1600" dirty="0"/>
              <a:t>y data is all rows of the second column</a:t>
            </a:r>
          </a:p>
        </p:txBody>
      </p:sp>
      <p:cxnSp>
        <p:nvCxnSpPr>
          <p:cNvPr id="9" name="Straight Arrow Connector 8"/>
          <p:cNvCxnSpPr/>
          <p:nvPr/>
        </p:nvCxnSpPr>
        <p:spPr>
          <a:xfrm flipH="1">
            <a:off x="3466407" y="5559278"/>
            <a:ext cx="1596044" cy="1836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75761" y="6039183"/>
            <a:ext cx="2692893" cy="584775"/>
          </a:xfrm>
          <a:prstGeom prst="rect">
            <a:avLst/>
          </a:prstGeom>
          <a:solidFill>
            <a:schemeClr val="accent1"/>
          </a:solidFill>
          <a:ln w="19050">
            <a:solidFill>
              <a:schemeClr val="accent1"/>
            </a:solidFill>
          </a:ln>
        </p:spPr>
        <p:txBody>
          <a:bodyPr wrap="square" rtlCol="0">
            <a:spAutoFit/>
          </a:bodyPr>
          <a:lstStyle/>
          <a:p>
            <a:r>
              <a:rPr lang="en-CA" sz="1600" dirty="0"/>
              <a:t>y uncertainty is all rows of the third column</a:t>
            </a:r>
          </a:p>
        </p:txBody>
      </p:sp>
      <p:cxnSp>
        <p:nvCxnSpPr>
          <p:cNvPr id="12" name="Straight Arrow Connector 11"/>
          <p:cNvCxnSpPr>
            <a:cxnSpLocks/>
          </p:cNvCxnSpPr>
          <p:nvPr/>
        </p:nvCxnSpPr>
        <p:spPr>
          <a:xfrm flipH="1" flipV="1">
            <a:off x="3753766" y="6072981"/>
            <a:ext cx="1242852" cy="29799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4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a:bodyPr>
          <a:lstStyle/>
          <a:p>
            <a:r>
              <a:rPr lang="en-CA" dirty="0"/>
              <a:t>Sometimes the data will be contained in multiple files, each file formatted the same way and need to be processed the exact same way.</a:t>
            </a:r>
          </a:p>
          <a:p>
            <a:r>
              <a:rPr lang="en-CA" dirty="0"/>
              <a:t>We could just change the </a:t>
            </a:r>
            <a:r>
              <a:rPr lang="en-CA" dirty="0" err="1"/>
              <a:t>file_name</a:t>
            </a:r>
            <a:r>
              <a:rPr lang="en-CA" dirty="0"/>
              <a:t> variable and run the code for each file</a:t>
            </a:r>
          </a:p>
          <a:p>
            <a:r>
              <a:rPr lang="en-CA" dirty="0"/>
              <a:t>But if there are many files, it will be more efficient to loop over the files (as long as they are stored in the same directory)</a:t>
            </a:r>
          </a:p>
        </p:txBody>
      </p:sp>
    </p:spTree>
    <p:extLst>
      <p:ext uri="{BB962C8B-B14F-4D97-AF65-F5344CB8AC3E}">
        <p14:creationId xmlns:p14="http://schemas.microsoft.com/office/powerpoint/2010/main" val="612947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a:t>Plotting</a:t>
            </a:r>
          </a:p>
        </p:txBody>
      </p:sp>
    </p:spTree>
    <p:extLst>
      <p:ext uri="{BB962C8B-B14F-4D97-AF65-F5344CB8AC3E}">
        <p14:creationId xmlns:p14="http://schemas.microsoft.com/office/powerpoint/2010/main" val="1123779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52B683-BEBE-0E43-943E-AEB112048E73}"/>
              </a:ext>
            </a:extLst>
          </p:cNvPr>
          <p:cNvPicPr>
            <a:picLocks noChangeAspect="1"/>
          </p:cNvPicPr>
          <p:nvPr/>
        </p:nvPicPr>
        <p:blipFill>
          <a:blip r:embed="rId2"/>
          <a:stretch>
            <a:fillRect/>
          </a:stretch>
        </p:blipFill>
        <p:spPr>
          <a:xfrm>
            <a:off x="2546788" y="4398963"/>
            <a:ext cx="5143500" cy="1778000"/>
          </a:xfrm>
          <a:prstGeom prst="rect">
            <a:avLst/>
          </a:prstGeom>
        </p:spPr>
      </p:pic>
      <p:sp>
        <p:nvSpPr>
          <p:cNvPr id="3" name="Content Placeholder 2"/>
          <p:cNvSpPr>
            <a:spLocks noGrp="1"/>
          </p:cNvSpPr>
          <p:nvPr>
            <p:ph idx="1"/>
          </p:nvPr>
        </p:nvSpPr>
        <p:spPr>
          <a:xfrm>
            <a:off x="838199" y="357447"/>
            <a:ext cx="10506075" cy="5819516"/>
          </a:xfrm>
        </p:spPr>
        <p:txBody>
          <a:bodyPr>
            <a:normAutofit/>
          </a:bodyPr>
          <a:lstStyle/>
          <a:p>
            <a:r>
              <a:rPr lang="en-CA" dirty="0"/>
              <a:t>Matplotlib is the basic graph plotting library/module in Python </a:t>
            </a:r>
          </a:p>
          <a:p>
            <a:r>
              <a:rPr lang="en-CA" dirty="0"/>
              <a:t>The most basic way to use it is to pass two vectors (of the same size) to the function, the first vector being the x-axis data and the second vector being the corresponding y-axis data</a:t>
            </a:r>
          </a:p>
          <a:p>
            <a:r>
              <a:rPr lang="en-CA" dirty="0"/>
              <a:t>As a first example, let’s plot a sine function. Let’s say it’s a voltage as a function of time with amplitude 20 V and a frequency of 1 Hz.</a:t>
            </a:r>
          </a:p>
          <a:p>
            <a:r>
              <a:rPr lang="en-CA" dirty="0"/>
              <a:t>Let’s plot two cycles, from 0 to 2 seconds. To start, create an x-vector with 10 linearly spaced points from 0 to 2 and evaluate the appropriate sine function at those points</a:t>
            </a:r>
          </a:p>
        </p:txBody>
      </p:sp>
      <p:sp>
        <p:nvSpPr>
          <p:cNvPr id="6" name="Rectangle 5">
            <a:extLst>
              <a:ext uri="{FF2B5EF4-FFF2-40B4-BE49-F238E27FC236}">
                <a16:creationId xmlns:a16="http://schemas.microsoft.com/office/drawing/2014/main" id="{C6BA5984-29D1-DD47-B3FF-52F395E07434}"/>
              </a:ext>
            </a:extLst>
          </p:cNvPr>
          <p:cNvSpPr/>
          <p:nvPr/>
        </p:nvSpPr>
        <p:spPr>
          <a:xfrm>
            <a:off x="2659577" y="4750676"/>
            <a:ext cx="2343347" cy="22483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3798B8C5-A596-9245-A300-29CE3A8E9F32}"/>
              </a:ext>
            </a:extLst>
          </p:cNvPr>
          <p:cNvSpPr txBox="1"/>
          <p:nvPr/>
        </p:nvSpPr>
        <p:spPr>
          <a:xfrm>
            <a:off x="7845119" y="5109747"/>
            <a:ext cx="2692893" cy="830997"/>
          </a:xfrm>
          <a:prstGeom prst="rect">
            <a:avLst/>
          </a:prstGeom>
          <a:solidFill>
            <a:schemeClr val="accent1"/>
          </a:solidFill>
          <a:ln w="19050">
            <a:solidFill>
              <a:schemeClr val="accent1"/>
            </a:solidFill>
          </a:ln>
        </p:spPr>
        <p:txBody>
          <a:bodyPr wrap="square" rtlCol="0">
            <a:spAutoFit/>
          </a:bodyPr>
          <a:lstStyle/>
          <a:p>
            <a:r>
              <a:rPr lang="en-CA" sz="1600" dirty="0"/>
              <a:t>We will import matplotlib with the alias </a:t>
            </a:r>
            <a:r>
              <a:rPr lang="en-CA" sz="1600" dirty="0" err="1"/>
              <a:t>mpl</a:t>
            </a:r>
            <a:r>
              <a:rPr lang="en-CA" sz="1600" dirty="0"/>
              <a:t> for later use.</a:t>
            </a:r>
          </a:p>
        </p:txBody>
      </p:sp>
    </p:spTree>
    <p:extLst>
      <p:ext uri="{BB962C8B-B14F-4D97-AF65-F5344CB8AC3E}">
        <p14:creationId xmlns:p14="http://schemas.microsoft.com/office/powerpoint/2010/main" val="1589651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5819516"/>
          </a:xfrm>
        </p:spPr>
        <p:txBody>
          <a:bodyPr>
            <a:normAutofit lnSpcReduction="10000"/>
          </a:bodyPr>
          <a:lstStyle/>
          <a:p>
            <a:r>
              <a:rPr lang="en-CA" dirty="0"/>
              <a:t>And then plot them:</a:t>
            </a:r>
          </a:p>
          <a:p>
            <a:endParaRPr lang="en-CA" dirty="0"/>
          </a:p>
          <a:p>
            <a:endParaRPr lang="en-CA" dirty="0"/>
          </a:p>
          <a:p>
            <a:endParaRPr lang="en-CA" dirty="0"/>
          </a:p>
          <a:p>
            <a:endParaRPr lang="en-CA" dirty="0"/>
          </a:p>
          <a:p>
            <a:endParaRPr lang="en-CA" dirty="0"/>
          </a:p>
          <a:p>
            <a:endParaRPr lang="en-CA" dirty="0"/>
          </a:p>
          <a:p>
            <a:endParaRPr lang="en-CA" dirty="0"/>
          </a:p>
          <a:p>
            <a:r>
              <a:rPr lang="en-CA" dirty="0"/>
              <a:t>By default, the plot function opens a new figure window and joins the points of the vectors in order with lines of some thickness and colour. Tick marks are drawn on all four sides and some automatic tick labels appear on the bottom and on the left. The axis limits are automatically set. There are no axes labels, titles, etc.</a:t>
            </a:r>
          </a:p>
        </p:txBody>
      </p:sp>
      <p:pic>
        <p:nvPicPr>
          <p:cNvPr id="2" name="Picture 1">
            <a:extLst>
              <a:ext uri="{FF2B5EF4-FFF2-40B4-BE49-F238E27FC236}">
                <a16:creationId xmlns:a16="http://schemas.microsoft.com/office/drawing/2014/main" id="{2F26DC59-D458-7940-B1B1-1019206B1BA6}"/>
              </a:ext>
            </a:extLst>
          </p:cNvPr>
          <p:cNvPicPr>
            <a:picLocks noChangeAspect="1"/>
          </p:cNvPicPr>
          <p:nvPr/>
        </p:nvPicPr>
        <p:blipFill>
          <a:blip r:embed="rId2"/>
          <a:stretch>
            <a:fillRect/>
          </a:stretch>
        </p:blipFill>
        <p:spPr>
          <a:xfrm>
            <a:off x="838199" y="992664"/>
            <a:ext cx="5207000" cy="2349500"/>
          </a:xfrm>
          <a:prstGeom prst="rect">
            <a:avLst/>
          </a:prstGeom>
        </p:spPr>
      </p:pic>
      <p:pic>
        <p:nvPicPr>
          <p:cNvPr id="6" name="Picture 5">
            <a:extLst>
              <a:ext uri="{FF2B5EF4-FFF2-40B4-BE49-F238E27FC236}">
                <a16:creationId xmlns:a16="http://schemas.microsoft.com/office/drawing/2014/main" id="{D18DA3F4-06A8-824D-830A-3A12BA4B5DE7}"/>
              </a:ext>
            </a:extLst>
          </p:cNvPr>
          <p:cNvPicPr>
            <a:picLocks noChangeAspect="1"/>
          </p:cNvPicPr>
          <p:nvPr/>
        </p:nvPicPr>
        <p:blipFill>
          <a:blip r:embed="rId3"/>
          <a:stretch>
            <a:fillRect/>
          </a:stretch>
        </p:blipFill>
        <p:spPr>
          <a:xfrm>
            <a:off x="6518274" y="567214"/>
            <a:ext cx="4826000" cy="3200400"/>
          </a:xfrm>
          <a:prstGeom prst="rect">
            <a:avLst/>
          </a:prstGeom>
        </p:spPr>
      </p:pic>
    </p:spTree>
    <p:extLst>
      <p:ext uri="{BB962C8B-B14F-4D97-AF65-F5344CB8AC3E}">
        <p14:creationId xmlns:p14="http://schemas.microsoft.com/office/powerpoint/2010/main" val="904106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DD33A3-48C8-1E4A-94A7-C6BD4BE5FABB}"/>
              </a:ext>
            </a:extLst>
          </p:cNvPr>
          <p:cNvPicPr>
            <a:picLocks noChangeAspect="1"/>
          </p:cNvPicPr>
          <p:nvPr/>
        </p:nvPicPr>
        <p:blipFill>
          <a:blip r:embed="rId2"/>
          <a:stretch>
            <a:fillRect/>
          </a:stretch>
        </p:blipFill>
        <p:spPr>
          <a:xfrm>
            <a:off x="976196" y="3948038"/>
            <a:ext cx="5207000" cy="1714500"/>
          </a:xfrm>
          <a:prstGeom prst="rect">
            <a:avLst/>
          </a:prstGeom>
        </p:spPr>
      </p:pic>
      <p:pic>
        <p:nvPicPr>
          <p:cNvPr id="10" name="Picture 9">
            <a:extLst>
              <a:ext uri="{FF2B5EF4-FFF2-40B4-BE49-F238E27FC236}">
                <a16:creationId xmlns:a16="http://schemas.microsoft.com/office/drawing/2014/main" id="{4532C156-9AAA-9E48-A81F-D64DE4DE1603}"/>
              </a:ext>
            </a:extLst>
          </p:cNvPr>
          <p:cNvPicPr>
            <a:picLocks noChangeAspect="1"/>
          </p:cNvPicPr>
          <p:nvPr/>
        </p:nvPicPr>
        <p:blipFill>
          <a:blip r:embed="rId3"/>
          <a:stretch>
            <a:fillRect/>
          </a:stretch>
        </p:blipFill>
        <p:spPr>
          <a:xfrm>
            <a:off x="976196" y="1195462"/>
            <a:ext cx="5207000" cy="17145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The sine wave looks jagged because we didn’t sample points densely enough</a:t>
            </a:r>
          </a:p>
          <a:p>
            <a:endParaRPr lang="en-CA" dirty="0"/>
          </a:p>
          <a:p>
            <a:endParaRPr lang="en-CA" dirty="0"/>
          </a:p>
          <a:p>
            <a:pPr marL="0" indent="0">
              <a:buNone/>
            </a:pPr>
            <a:endParaRPr lang="en-CA" dirty="0"/>
          </a:p>
          <a:p>
            <a:endParaRPr lang="en-CA" dirty="0"/>
          </a:p>
          <a:p>
            <a:r>
              <a:rPr lang="en-CA" dirty="0"/>
              <a:t>Instead of 10 points between 0 and 2 let’s try 1000 points:</a:t>
            </a:r>
          </a:p>
          <a:p>
            <a:endParaRPr lang="en-CA" dirty="0"/>
          </a:p>
          <a:p>
            <a:endParaRPr lang="en-CA" dirty="0"/>
          </a:p>
          <a:p>
            <a:endParaRPr lang="en-CA" dirty="0"/>
          </a:p>
          <a:p>
            <a:endParaRPr lang="en-CA" dirty="0"/>
          </a:p>
        </p:txBody>
      </p:sp>
      <p:sp>
        <p:nvSpPr>
          <p:cNvPr id="6" name="Rectangle 5"/>
          <p:cNvSpPr/>
          <p:nvPr/>
        </p:nvSpPr>
        <p:spPr>
          <a:xfrm>
            <a:off x="3318294" y="1778636"/>
            <a:ext cx="286753" cy="23935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3343081" y="4542842"/>
            <a:ext cx="388091" cy="20783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a:extLst>
              <a:ext uri="{FF2B5EF4-FFF2-40B4-BE49-F238E27FC236}">
                <a16:creationId xmlns:a16="http://schemas.microsoft.com/office/drawing/2014/main" id="{FD31BFBF-4690-8F4E-B9DC-7846D31D4A7E}"/>
              </a:ext>
            </a:extLst>
          </p:cNvPr>
          <p:cNvPicPr>
            <a:picLocks noChangeAspect="1"/>
          </p:cNvPicPr>
          <p:nvPr/>
        </p:nvPicPr>
        <p:blipFill>
          <a:blip r:embed="rId4"/>
          <a:stretch>
            <a:fillRect/>
          </a:stretch>
        </p:blipFill>
        <p:spPr>
          <a:xfrm>
            <a:off x="6716685" y="3790383"/>
            <a:ext cx="3632662" cy="2409029"/>
          </a:xfrm>
          <a:prstGeom prst="rect">
            <a:avLst/>
          </a:prstGeom>
        </p:spPr>
      </p:pic>
      <p:pic>
        <p:nvPicPr>
          <p:cNvPr id="13" name="Picture 12">
            <a:extLst>
              <a:ext uri="{FF2B5EF4-FFF2-40B4-BE49-F238E27FC236}">
                <a16:creationId xmlns:a16="http://schemas.microsoft.com/office/drawing/2014/main" id="{64822D13-37C1-064B-8D26-C2C76FF24E2A}"/>
              </a:ext>
            </a:extLst>
          </p:cNvPr>
          <p:cNvPicPr>
            <a:picLocks noChangeAspect="1"/>
          </p:cNvPicPr>
          <p:nvPr/>
        </p:nvPicPr>
        <p:blipFill>
          <a:blip r:embed="rId5"/>
          <a:stretch>
            <a:fillRect/>
          </a:stretch>
        </p:blipFill>
        <p:spPr>
          <a:xfrm>
            <a:off x="6622261" y="790701"/>
            <a:ext cx="3806065" cy="2524022"/>
          </a:xfrm>
          <a:prstGeom prst="rect">
            <a:avLst/>
          </a:prstGeom>
        </p:spPr>
      </p:pic>
    </p:spTree>
    <p:extLst>
      <p:ext uri="{BB962C8B-B14F-4D97-AF65-F5344CB8AC3E}">
        <p14:creationId xmlns:p14="http://schemas.microsoft.com/office/powerpoint/2010/main" val="3702295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D6F9C0-BFD1-0643-80F3-041EF5970770}"/>
              </a:ext>
            </a:extLst>
          </p:cNvPr>
          <p:cNvPicPr>
            <a:picLocks noChangeAspect="1"/>
          </p:cNvPicPr>
          <p:nvPr/>
        </p:nvPicPr>
        <p:blipFill>
          <a:blip r:embed="rId2"/>
          <a:stretch>
            <a:fillRect/>
          </a:stretch>
        </p:blipFill>
        <p:spPr>
          <a:xfrm>
            <a:off x="1015891" y="3128142"/>
            <a:ext cx="5981700" cy="31623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Note that the second time we ran the plot function, a new figure window didn’t open. The new plot was made in the existing figure window (assuming you didn’t close it) and overwrote the content.</a:t>
            </a:r>
          </a:p>
          <a:p>
            <a:endParaRPr lang="en-CA" dirty="0"/>
          </a:p>
          <a:p>
            <a:r>
              <a:rPr lang="en-CA" dirty="0"/>
              <a:t>To plot two (or more) curves in the same figure window, just add more x and y vectors to the plot() call:</a:t>
            </a:r>
          </a:p>
          <a:p>
            <a:endParaRPr lang="en-CA" dirty="0"/>
          </a:p>
          <a:p>
            <a:endParaRPr lang="en-CA" dirty="0"/>
          </a:p>
        </p:txBody>
      </p:sp>
      <p:pic>
        <p:nvPicPr>
          <p:cNvPr id="4" name="Picture 3">
            <a:extLst>
              <a:ext uri="{FF2B5EF4-FFF2-40B4-BE49-F238E27FC236}">
                <a16:creationId xmlns:a16="http://schemas.microsoft.com/office/drawing/2014/main" id="{EB9EFE75-45AB-A341-B7A7-D65627378640}"/>
              </a:ext>
            </a:extLst>
          </p:cNvPr>
          <p:cNvPicPr>
            <a:picLocks noChangeAspect="1"/>
          </p:cNvPicPr>
          <p:nvPr/>
        </p:nvPicPr>
        <p:blipFill>
          <a:blip r:embed="rId3"/>
          <a:stretch>
            <a:fillRect/>
          </a:stretch>
        </p:blipFill>
        <p:spPr>
          <a:xfrm>
            <a:off x="6237014" y="2995449"/>
            <a:ext cx="4826000" cy="3200400"/>
          </a:xfrm>
          <a:prstGeom prst="rect">
            <a:avLst/>
          </a:prstGeom>
        </p:spPr>
      </p:pic>
    </p:spTree>
    <p:extLst>
      <p:ext uri="{BB962C8B-B14F-4D97-AF65-F5344CB8AC3E}">
        <p14:creationId xmlns:p14="http://schemas.microsoft.com/office/powerpoint/2010/main" val="3094390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You can add a title and axes labels to a plot</a:t>
            </a:r>
          </a:p>
          <a:p>
            <a:endParaRPr lang="en-CA" dirty="0"/>
          </a:p>
          <a:p>
            <a:endParaRPr lang="en-CA" dirty="0"/>
          </a:p>
          <a:p>
            <a:endParaRPr lang="en-CA" dirty="0"/>
          </a:p>
          <a:p>
            <a:endParaRPr lang="en-CA" dirty="0"/>
          </a:p>
          <a:p>
            <a:endParaRPr lang="en-CA" dirty="0"/>
          </a:p>
          <a:p>
            <a:r>
              <a:rPr lang="en-CA" dirty="0"/>
              <a:t>The labels, title, etc. </a:t>
            </a:r>
          </a:p>
        </p:txBody>
      </p:sp>
      <p:pic>
        <p:nvPicPr>
          <p:cNvPr id="4" name="Picture 3">
            <a:extLst>
              <a:ext uri="{FF2B5EF4-FFF2-40B4-BE49-F238E27FC236}">
                <a16:creationId xmlns:a16="http://schemas.microsoft.com/office/drawing/2014/main" id="{061A07F7-BBD2-E340-B545-10AD0490462A}"/>
              </a:ext>
            </a:extLst>
          </p:cNvPr>
          <p:cNvPicPr>
            <a:picLocks noChangeAspect="1"/>
          </p:cNvPicPr>
          <p:nvPr/>
        </p:nvPicPr>
        <p:blipFill>
          <a:blip r:embed="rId2"/>
          <a:stretch>
            <a:fillRect/>
          </a:stretch>
        </p:blipFill>
        <p:spPr>
          <a:xfrm>
            <a:off x="847726" y="892647"/>
            <a:ext cx="5981700" cy="2336800"/>
          </a:xfrm>
          <a:prstGeom prst="rect">
            <a:avLst/>
          </a:prstGeom>
        </p:spPr>
      </p:pic>
      <p:pic>
        <p:nvPicPr>
          <p:cNvPr id="6" name="Picture 5">
            <a:extLst>
              <a:ext uri="{FF2B5EF4-FFF2-40B4-BE49-F238E27FC236}">
                <a16:creationId xmlns:a16="http://schemas.microsoft.com/office/drawing/2014/main" id="{0C8041A7-01AF-0144-835E-E378316BC552}"/>
              </a:ext>
            </a:extLst>
          </p:cNvPr>
          <p:cNvPicPr>
            <a:picLocks noChangeAspect="1"/>
          </p:cNvPicPr>
          <p:nvPr/>
        </p:nvPicPr>
        <p:blipFill>
          <a:blip r:embed="rId3"/>
          <a:stretch>
            <a:fillRect/>
          </a:stretch>
        </p:blipFill>
        <p:spPr>
          <a:xfrm>
            <a:off x="7309605" y="633465"/>
            <a:ext cx="3736768" cy="2596071"/>
          </a:xfrm>
          <a:prstGeom prst="rect">
            <a:avLst/>
          </a:prstGeom>
        </p:spPr>
      </p:pic>
      <p:pic>
        <p:nvPicPr>
          <p:cNvPr id="11" name="Picture 10">
            <a:extLst>
              <a:ext uri="{FF2B5EF4-FFF2-40B4-BE49-F238E27FC236}">
                <a16:creationId xmlns:a16="http://schemas.microsoft.com/office/drawing/2014/main" id="{A9E92431-B356-9F4D-8347-6B1B651B6AF3}"/>
              </a:ext>
            </a:extLst>
          </p:cNvPr>
          <p:cNvPicPr>
            <a:picLocks noChangeAspect="1"/>
          </p:cNvPicPr>
          <p:nvPr/>
        </p:nvPicPr>
        <p:blipFill>
          <a:blip r:embed="rId4"/>
          <a:stretch>
            <a:fillRect/>
          </a:stretch>
        </p:blipFill>
        <p:spPr>
          <a:xfrm>
            <a:off x="7200278" y="3959054"/>
            <a:ext cx="3955421" cy="2790881"/>
          </a:xfrm>
          <a:prstGeom prst="rect">
            <a:avLst/>
          </a:prstGeom>
        </p:spPr>
      </p:pic>
      <p:pic>
        <p:nvPicPr>
          <p:cNvPr id="12" name="Picture 11">
            <a:extLst>
              <a:ext uri="{FF2B5EF4-FFF2-40B4-BE49-F238E27FC236}">
                <a16:creationId xmlns:a16="http://schemas.microsoft.com/office/drawing/2014/main" id="{5F129070-A292-D841-A618-951D57472E3B}"/>
              </a:ext>
            </a:extLst>
          </p:cNvPr>
          <p:cNvPicPr>
            <a:picLocks noChangeAspect="1"/>
          </p:cNvPicPr>
          <p:nvPr/>
        </p:nvPicPr>
        <p:blipFill>
          <a:blip r:embed="rId5"/>
          <a:stretch>
            <a:fillRect/>
          </a:stretch>
        </p:blipFill>
        <p:spPr>
          <a:xfrm>
            <a:off x="1510989" y="4287694"/>
            <a:ext cx="5016500" cy="1066800"/>
          </a:xfrm>
          <a:prstGeom prst="rect">
            <a:avLst/>
          </a:prstGeom>
        </p:spPr>
      </p:pic>
    </p:spTree>
    <p:extLst>
      <p:ext uri="{BB962C8B-B14F-4D97-AF65-F5344CB8AC3E}">
        <p14:creationId xmlns:p14="http://schemas.microsoft.com/office/powerpoint/2010/main" val="31205254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The line style, marker style, and colours of a curve can be modified by passing a </a:t>
            </a:r>
            <a:r>
              <a:rPr lang="en-CA" dirty="0" err="1"/>
              <a:t>Linestyle</a:t>
            </a:r>
            <a:r>
              <a:rPr lang="en-CA" dirty="0"/>
              <a:t> string as a argument to the plot() function</a:t>
            </a:r>
          </a:p>
          <a:p>
            <a:endParaRPr lang="en-CA" dirty="0"/>
          </a:p>
          <a:p>
            <a:pPr lvl="8"/>
            <a:r>
              <a:rPr lang="en-CA" dirty="0"/>
              <a:t>                                         </a:t>
            </a:r>
          </a:p>
          <a:p>
            <a:endParaRPr lang="en-CA" dirty="0"/>
          </a:p>
        </p:txBody>
      </p:sp>
      <p:pic>
        <p:nvPicPr>
          <p:cNvPr id="2" name="Picture 1">
            <a:extLst>
              <a:ext uri="{FF2B5EF4-FFF2-40B4-BE49-F238E27FC236}">
                <a16:creationId xmlns:a16="http://schemas.microsoft.com/office/drawing/2014/main" id="{9B502EF1-4596-7149-8E42-8F70C2128AE9}"/>
              </a:ext>
            </a:extLst>
          </p:cNvPr>
          <p:cNvPicPr>
            <a:picLocks noChangeAspect="1"/>
          </p:cNvPicPr>
          <p:nvPr/>
        </p:nvPicPr>
        <p:blipFill>
          <a:blip r:embed="rId2"/>
          <a:stretch>
            <a:fillRect/>
          </a:stretch>
        </p:blipFill>
        <p:spPr>
          <a:xfrm>
            <a:off x="6840045" y="3373262"/>
            <a:ext cx="3912038" cy="2881273"/>
          </a:xfrm>
          <a:prstGeom prst="rect">
            <a:avLst/>
          </a:prstGeom>
        </p:spPr>
      </p:pic>
      <p:pic>
        <p:nvPicPr>
          <p:cNvPr id="5" name="Picture 4">
            <a:extLst>
              <a:ext uri="{FF2B5EF4-FFF2-40B4-BE49-F238E27FC236}">
                <a16:creationId xmlns:a16="http://schemas.microsoft.com/office/drawing/2014/main" id="{6E903771-28CF-C643-B414-CBD0708AE86F}"/>
              </a:ext>
            </a:extLst>
          </p:cNvPr>
          <p:cNvPicPr>
            <a:picLocks noChangeAspect="1"/>
          </p:cNvPicPr>
          <p:nvPr/>
        </p:nvPicPr>
        <p:blipFill>
          <a:blip r:embed="rId3"/>
          <a:stretch>
            <a:fillRect/>
          </a:stretch>
        </p:blipFill>
        <p:spPr>
          <a:xfrm>
            <a:off x="1379045" y="1772963"/>
            <a:ext cx="5461000" cy="1104900"/>
          </a:xfrm>
          <a:prstGeom prst="rect">
            <a:avLst/>
          </a:prstGeom>
        </p:spPr>
      </p:pic>
      <p:sp>
        <p:nvSpPr>
          <p:cNvPr id="7" name="Rectangle 6">
            <a:extLst>
              <a:ext uri="{FF2B5EF4-FFF2-40B4-BE49-F238E27FC236}">
                <a16:creationId xmlns:a16="http://schemas.microsoft.com/office/drawing/2014/main" id="{6D2FBDF8-EFCF-5941-9A56-747740036563}"/>
              </a:ext>
            </a:extLst>
          </p:cNvPr>
          <p:cNvSpPr/>
          <p:nvPr/>
        </p:nvSpPr>
        <p:spPr>
          <a:xfrm>
            <a:off x="5493935" y="1996966"/>
            <a:ext cx="528493" cy="24173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0BA3A344-4864-3042-A0BC-49C5E1795E72}"/>
              </a:ext>
            </a:extLst>
          </p:cNvPr>
          <p:cNvPicPr>
            <a:picLocks noChangeAspect="1"/>
          </p:cNvPicPr>
          <p:nvPr/>
        </p:nvPicPr>
        <p:blipFill>
          <a:blip r:embed="rId4"/>
          <a:stretch>
            <a:fillRect/>
          </a:stretch>
        </p:blipFill>
        <p:spPr>
          <a:xfrm>
            <a:off x="1531061" y="3196917"/>
            <a:ext cx="4583386" cy="3233963"/>
          </a:xfrm>
          <a:prstGeom prst="rect">
            <a:avLst/>
          </a:prstGeom>
        </p:spPr>
      </p:pic>
      <p:sp>
        <p:nvSpPr>
          <p:cNvPr id="9" name="TextBox 8">
            <a:extLst>
              <a:ext uri="{FF2B5EF4-FFF2-40B4-BE49-F238E27FC236}">
                <a16:creationId xmlns:a16="http://schemas.microsoft.com/office/drawing/2014/main" id="{0FE37C78-0E09-1643-AAF2-00959C749599}"/>
              </a:ext>
            </a:extLst>
          </p:cNvPr>
          <p:cNvSpPr txBox="1"/>
          <p:nvPr/>
        </p:nvSpPr>
        <p:spPr>
          <a:xfrm>
            <a:off x="7571850" y="1909914"/>
            <a:ext cx="2692893" cy="830997"/>
          </a:xfrm>
          <a:prstGeom prst="rect">
            <a:avLst/>
          </a:prstGeom>
          <a:solidFill>
            <a:schemeClr val="accent1"/>
          </a:solidFill>
          <a:ln w="19050">
            <a:solidFill>
              <a:schemeClr val="accent1"/>
            </a:solidFill>
          </a:ln>
        </p:spPr>
        <p:txBody>
          <a:bodyPr wrap="square" rtlCol="0">
            <a:spAutoFit/>
          </a:bodyPr>
          <a:lstStyle/>
          <a:p>
            <a:r>
              <a:rPr lang="en-CA" sz="1600" dirty="0"/>
              <a:t>Different line style option are available, below are some examples and key strings.</a:t>
            </a:r>
          </a:p>
        </p:txBody>
      </p:sp>
    </p:spTree>
    <p:extLst>
      <p:ext uri="{BB962C8B-B14F-4D97-AF65-F5344CB8AC3E}">
        <p14:creationId xmlns:p14="http://schemas.microsoft.com/office/powerpoint/2010/main" val="3444202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8572D-9A78-C34A-A5F3-125DEA62761B}"/>
              </a:ext>
            </a:extLst>
          </p:cNvPr>
          <p:cNvPicPr>
            <a:picLocks noChangeAspect="1"/>
          </p:cNvPicPr>
          <p:nvPr/>
        </p:nvPicPr>
        <p:blipFill>
          <a:blip r:embed="rId2"/>
          <a:stretch>
            <a:fillRect/>
          </a:stretch>
        </p:blipFill>
        <p:spPr>
          <a:xfrm>
            <a:off x="4384677" y="339339"/>
            <a:ext cx="5994400" cy="5486400"/>
          </a:xfrm>
          <a:prstGeom prst="rect">
            <a:avLst/>
          </a:prstGeom>
        </p:spPr>
      </p:pic>
      <p:sp>
        <p:nvSpPr>
          <p:cNvPr id="10" name="Rectangle 9">
            <a:extLst>
              <a:ext uri="{FF2B5EF4-FFF2-40B4-BE49-F238E27FC236}">
                <a16:creationId xmlns:a16="http://schemas.microsoft.com/office/drawing/2014/main" id="{D79082AF-1C56-AF4F-8054-CE0BC9A77F5D}"/>
              </a:ext>
            </a:extLst>
          </p:cNvPr>
          <p:cNvSpPr/>
          <p:nvPr/>
        </p:nvSpPr>
        <p:spPr>
          <a:xfrm>
            <a:off x="4424206" y="257146"/>
            <a:ext cx="3302952" cy="58195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p:cNvSpPr>
            <a:spLocks noGrp="1"/>
          </p:cNvSpPr>
          <p:nvPr>
            <p:ph idx="1"/>
          </p:nvPr>
        </p:nvSpPr>
        <p:spPr>
          <a:xfrm>
            <a:off x="695325" y="703582"/>
            <a:ext cx="4038600" cy="5819516"/>
          </a:xfrm>
        </p:spPr>
        <p:txBody>
          <a:bodyPr/>
          <a:lstStyle/>
          <a:p>
            <a:r>
              <a:rPr lang="en-CA" dirty="0"/>
              <a:t>We will start with the </a:t>
            </a:r>
            <a:r>
              <a:rPr lang="en-CA" dirty="0" err="1"/>
              <a:t>IPython</a:t>
            </a:r>
            <a:r>
              <a:rPr lang="en-CA" dirty="0"/>
              <a:t> console, which is basically a powerful calculator</a:t>
            </a:r>
          </a:p>
          <a:p>
            <a:r>
              <a:rPr lang="en-CA" dirty="0"/>
              <a:t>Expressions or commands are entered after the In [#]: symbol on the last line of the console</a:t>
            </a:r>
          </a:p>
          <a:p>
            <a:r>
              <a:rPr lang="en-CA" dirty="0"/>
              <a:t>Here are some basic calculation examples:</a:t>
            </a:r>
          </a:p>
        </p:txBody>
      </p:sp>
      <p:sp>
        <p:nvSpPr>
          <p:cNvPr id="21" name="TextBox 20"/>
          <p:cNvSpPr txBox="1"/>
          <p:nvPr/>
        </p:nvSpPr>
        <p:spPr>
          <a:xfrm>
            <a:off x="7212808" y="703582"/>
            <a:ext cx="2526504" cy="369332"/>
          </a:xfrm>
          <a:prstGeom prst="rect">
            <a:avLst/>
          </a:prstGeom>
          <a:solidFill>
            <a:schemeClr val="accent1"/>
          </a:solidFill>
          <a:ln w="19050">
            <a:solidFill>
              <a:schemeClr val="accent1"/>
            </a:solidFill>
          </a:ln>
        </p:spPr>
        <p:txBody>
          <a:bodyPr wrap="square" rtlCol="0">
            <a:spAutoFit/>
          </a:bodyPr>
          <a:lstStyle/>
          <a:p>
            <a:r>
              <a:rPr lang="en-CA" dirty="0"/>
              <a:t>Addition of two numbers</a:t>
            </a:r>
          </a:p>
        </p:txBody>
      </p:sp>
      <p:sp>
        <p:nvSpPr>
          <p:cNvPr id="22" name="TextBox 21"/>
          <p:cNvSpPr txBox="1"/>
          <p:nvPr/>
        </p:nvSpPr>
        <p:spPr>
          <a:xfrm>
            <a:off x="7036596" y="1604098"/>
            <a:ext cx="2878929" cy="369332"/>
          </a:xfrm>
          <a:prstGeom prst="rect">
            <a:avLst/>
          </a:prstGeom>
          <a:solidFill>
            <a:schemeClr val="accent1"/>
          </a:solidFill>
          <a:ln w="19050">
            <a:solidFill>
              <a:schemeClr val="accent1"/>
            </a:solidFill>
          </a:ln>
        </p:spPr>
        <p:txBody>
          <a:bodyPr wrap="square" rtlCol="0">
            <a:spAutoFit/>
          </a:bodyPr>
          <a:lstStyle/>
          <a:p>
            <a:r>
              <a:rPr lang="en-CA" dirty="0"/>
              <a:t>Subtraction of two numbers</a:t>
            </a:r>
          </a:p>
        </p:txBody>
      </p:sp>
      <p:sp>
        <p:nvSpPr>
          <p:cNvPr id="23" name="TextBox 22"/>
          <p:cNvSpPr txBox="1"/>
          <p:nvPr/>
        </p:nvSpPr>
        <p:spPr>
          <a:xfrm>
            <a:off x="7036596" y="2616797"/>
            <a:ext cx="3031330" cy="369332"/>
          </a:xfrm>
          <a:prstGeom prst="rect">
            <a:avLst/>
          </a:prstGeom>
          <a:solidFill>
            <a:schemeClr val="accent1"/>
          </a:solidFill>
          <a:ln w="19050">
            <a:solidFill>
              <a:schemeClr val="accent1"/>
            </a:solidFill>
          </a:ln>
        </p:spPr>
        <p:txBody>
          <a:bodyPr wrap="square" rtlCol="0">
            <a:spAutoFit/>
          </a:bodyPr>
          <a:lstStyle/>
          <a:p>
            <a:r>
              <a:rPr lang="en-CA" dirty="0"/>
              <a:t>Multiplication of two numbers</a:t>
            </a:r>
          </a:p>
        </p:txBody>
      </p:sp>
      <p:sp>
        <p:nvSpPr>
          <p:cNvPr id="25" name="TextBox 24"/>
          <p:cNvSpPr txBox="1"/>
          <p:nvPr/>
        </p:nvSpPr>
        <p:spPr>
          <a:xfrm>
            <a:off x="7303294" y="3570717"/>
            <a:ext cx="2497929" cy="369332"/>
          </a:xfrm>
          <a:prstGeom prst="rect">
            <a:avLst/>
          </a:prstGeom>
          <a:solidFill>
            <a:schemeClr val="accent1"/>
          </a:solidFill>
          <a:ln w="19050">
            <a:solidFill>
              <a:schemeClr val="accent1"/>
            </a:solidFill>
          </a:ln>
        </p:spPr>
        <p:txBody>
          <a:bodyPr wrap="square" rtlCol="0">
            <a:spAutoFit/>
          </a:bodyPr>
          <a:lstStyle/>
          <a:p>
            <a:r>
              <a:rPr lang="en-CA" dirty="0"/>
              <a:t>Division of two numbers</a:t>
            </a:r>
          </a:p>
        </p:txBody>
      </p:sp>
      <p:sp>
        <p:nvSpPr>
          <p:cNvPr id="26" name="TextBox 25"/>
          <p:cNvSpPr txBox="1"/>
          <p:nvPr/>
        </p:nvSpPr>
        <p:spPr>
          <a:xfrm>
            <a:off x="7727158" y="4548019"/>
            <a:ext cx="1650205" cy="369332"/>
          </a:xfrm>
          <a:prstGeom prst="rect">
            <a:avLst/>
          </a:prstGeom>
          <a:solidFill>
            <a:schemeClr val="accent1"/>
          </a:solidFill>
          <a:ln w="19050">
            <a:solidFill>
              <a:schemeClr val="accent1"/>
            </a:solidFill>
          </a:ln>
        </p:spPr>
        <p:txBody>
          <a:bodyPr wrap="square" rtlCol="0">
            <a:spAutoFit/>
          </a:bodyPr>
          <a:lstStyle/>
          <a:p>
            <a:r>
              <a:rPr lang="en-CA" dirty="0"/>
              <a:t>Exponentiation</a:t>
            </a:r>
          </a:p>
        </p:txBody>
      </p:sp>
      <p:sp>
        <p:nvSpPr>
          <p:cNvPr id="28" name="TextBox 27"/>
          <p:cNvSpPr txBox="1"/>
          <p:nvPr/>
        </p:nvSpPr>
        <p:spPr>
          <a:xfrm>
            <a:off x="7060407" y="5456407"/>
            <a:ext cx="2983705" cy="369332"/>
          </a:xfrm>
          <a:prstGeom prst="rect">
            <a:avLst/>
          </a:prstGeom>
          <a:solidFill>
            <a:schemeClr val="accent1"/>
          </a:solidFill>
          <a:ln w="19050">
            <a:solidFill>
              <a:schemeClr val="accent1"/>
            </a:solidFill>
          </a:ln>
        </p:spPr>
        <p:txBody>
          <a:bodyPr wrap="square" rtlCol="0">
            <a:spAutoFit/>
          </a:bodyPr>
          <a:lstStyle/>
          <a:p>
            <a:r>
              <a:rPr lang="en-CA" dirty="0"/>
              <a:t>More complicated expression</a:t>
            </a:r>
          </a:p>
        </p:txBody>
      </p:sp>
    </p:spTree>
    <p:extLst>
      <p:ext uri="{BB962C8B-B14F-4D97-AF65-F5344CB8AC3E}">
        <p14:creationId xmlns:p14="http://schemas.microsoft.com/office/powerpoint/2010/main" val="258169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85BFED-06BD-5A4A-8659-CB7D548ED76D}"/>
              </a:ext>
            </a:extLst>
          </p:cNvPr>
          <p:cNvPicPr>
            <a:picLocks noChangeAspect="1"/>
          </p:cNvPicPr>
          <p:nvPr/>
        </p:nvPicPr>
        <p:blipFill>
          <a:blip r:embed="rId2"/>
          <a:stretch>
            <a:fillRect/>
          </a:stretch>
        </p:blipFill>
        <p:spPr>
          <a:xfrm>
            <a:off x="850902" y="2336052"/>
            <a:ext cx="7442200" cy="11684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Besides the </a:t>
            </a:r>
            <a:r>
              <a:rPr lang="en-CA" dirty="0" err="1"/>
              <a:t>LineSpec</a:t>
            </a:r>
            <a:r>
              <a:rPr lang="en-CA" dirty="0"/>
              <a:t> string, we can also specify properties of a curve by passing name-value pair arguments to the plot() function</a:t>
            </a:r>
          </a:p>
          <a:p>
            <a:r>
              <a:rPr lang="en-CA" dirty="0"/>
              <a:t>Like the marker symbol</a:t>
            </a:r>
          </a:p>
        </p:txBody>
      </p:sp>
      <p:pic>
        <p:nvPicPr>
          <p:cNvPr id="2" name="Picture 1">
            <a:extLst>
              <a:ext uri="{FF2B5EF4-FFF2-40B4-BE49-F238E27FC236}">
                <a16:creationId xmlns:a16="http://schemas.microsoft.com/office/drawing/2014/main" id="{F8888EC3-4A3F-2F42-90E2-5285D54ED9A8}"/>
              </a:ext>
            </a:extLst>
          </p:cNvPr>
          <p:cNvPicPr>
            <a:picLocks noChangeAspect="1"/>
          </p:cNvPicPr>
          <p:nvPr/>
        </p:nvPicPr>
        <p:blipFill>
          <a:blip r:embed="rId3"/>
          <a:stretch>
            <a:fillRect/>
          </a:stretch>
        </p:blipFill>
        <p:spPr>
          <a:xfrm>
            <a:off x="7619999" y="1339450"/>
            <a:ext cx="4288659" cy="3161605"/>
          </a:xfrm>
          <a:prstGeom prst="rect">
            <a:avLst/>
          </a:prstGeom>
        </p:spPr>
      </p:pic>
      <p:pic>
        <p:nvPicPr>
          <p:cNvPr id="5" name="Picture 4">
            <a:extLst>
              <a:ext uri="{FF2B5EF4-FFF2-40B4-BE49-F238E27FC236}">
                <a16:creationId xmlns:a16="http://schemas.microsoft.com/office/drawing/2014/main" id="{7367694A-2FFD-D040-A49F-FC53FCDE1F2A}"/>
              </a:ext>
            </a:extLst>
          </p:cNvPr>
          <p:cNvPicPr>
            <a:picLocks noChangeAspect="1"/>
          </p:cNvPicPr>
          <p:nvPr/>
        </p:nvPicPr>
        <p:blipFill>
          <a:blip r:embed="rId4"/>
          <a:stretch>
            <a:fillRect/>
          </a:stretch>
        </p:blipFill>
        <p:spPr>
          <a:xfrm>
            <a:off x="4120766" y="3327400"/>
            <a:ext cx="5003800" cy="3530600"/>
          </a:xfrm>
          <a:prstGeom prst="rect">
            <a:avLst/>
          </a:prstGeom>
        </p:spPr>
      </p:pic>
    </p:spTree>
    <p:extLst>
      <p:ext uri="{BB962C8B-B14F-4D97-AF65-F5344CB8AC3E}">
        <p14:creationId xmlns:p14="http://schemas.microsoft.com/office/powerpoint/2010/main" val="26647433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C873-F072-1849-AB81-D32E1F413B70}"/>
              </a:ext>
            </a:extLst>
          </p:cNvPr>
          <p:cNvSpPr>
            <a:spLocks noGrp="1"/>
          </p:cNvSpPr>
          <p:nvPr>
            <p:ph type="title"/>
          </p:nvPr>
        </p:nvSpPr>
        <p:spPr>
          <a:xfrm>
            <a:off x="685800" y="0"/>
            <a:ext cx="10515600" cy="1325563"/>
          </a:xfrm>
        </p:spPr>
        <p:txBody>
          <a:bodyPr/>
          <a:lstStyle/>
          <a:p>
            <a:r>
              <a:rPr lang="en-US" dirty="0"/>
              <a:t>Sorting data arrays</a:t>
            </a:r>
          </a:p>
        </p:txBody>
      </p:sp>
      <p:sp>
        <p:nvSpPr>
          <p:cNvPr id="3" name="Content Placeholder 2">
            <a:extLst>
              <a:ext uri="{FF2B5EF4-FFF2-40B4-BE49-F238E27FC236}">
                <a16:creationId xmlns:a16="http://schemas.microsoft.com/office/drawing/2014/main" id="{1EEB922A-D1AF-9C4B-9433-1598DD019C9C}"/>
              </a:ext>
            </a:extLst>
          </p:cNvPr>
          <p:cNvSpPr>
            <a:spLocks noGrp="1"/>
          </p:cNvSpPr>
          <p:nvPr>
            <p:ph idx="1"/>
          </p:nvPr>
        </p:nvSpPr>
        <p:spPr>
          <a:xfrm>
            <a:off x="685800" y="1253331"/>
            <a:ext cx="10515600" cy="4351338"/>
          </a:xfrm>
        </p:spPr>
        <p:txBody>
          <a:bodyPr/>
          <a:lstStyle/>
          <a:p>
            <a:pPr marL="0" indent="0">
              <a:buNone/>
            </a:pPr>
            <a:r>
              <a:rPr lang="en-US" dirty="0"/>
              <a:t>When dealing with data that isn’t sorted/ordered numerically, we can take advantage of the </a:t>
            </a:r>
            <a:r>
              <a:rPr lang="en-US" dirty="0" err="1"/>
              <a:t>numpy</a:t>
            </a:r>
            <a:r>
              <a:rPr lang="en-US" dirty="0"/>
              <a:t> sort() and </a:t>
            </a:r>
            <a:r>
              <a:rPr lang="en-US" dirty="0" err="1"/>
              <a:t>argsort</a:t>
            </a:r>
            <a:r>
              <a:rPr lang="en-US" dirty="0"/>
              <a:t>() functions to sort the final data set.</a:t>
            </a:r>
          </a:p>
          <a:p>
            <a:pPr marL="0" indent="0">
              <a:buNone/>
            </a:pPr>
            <a:endParaRPr lang="en-US" dirty="0"/>
          </a:p>
        </p:txBody>
      </p:sp>
      <p:pic>
        <p:nvPicPr>
          <p:cNvPr id="4" name="Picture 3">
            <a:extLst>
              <a:ext uri="{FF2B5EF4-FFF2-40B4-BE49-F238E27FC236}">
                <a16:creationId xmlns:a16="http://schemas.microsoft.com/office/drawing/2014/main" id="{7485CA63-A1D9-374F-8197-BF87519967DE}"/>
              </a:ext>
            </a:extLst>
          </p:cNvPr>
          <p:cNvPicPr>
            <a:picLocks noChangeAspect="1"/>
          </p:cNvPicPr>
          <p:nvPr/>
        </p:nvPicPr>
        <p:blipFill>
          <a:blip r:embed="rId2"/>
          <a:stretch>
            <a:fillRect/>
          </a:stretch>
        </p:blipFill>
        <p:spPr>
          <a:xfrm>
            <a:off x="990600" y="2887472"/>
            <a:ext cx="5943600" cy="1473200"/>
          </a:xfrm>
          <a:prstGeom prst="rect">
            <a:avLst/>
          </a:prstGeom>
        </p:spPr>
      </p:pic>
      <p:sp>
        <p:nvSpPr>
          <p:cNvPr id="5" name="TextBox 4">
            <a:extLst>
              <a:ext uri="{FF2B5EF4-FFF2-40B4-BE49-F238E27FC236}">
                <a16:creationId xmlns:a16="http://schemas.microsoft.com/office/drawing/2014/main" id="{BE18DFD1-78B8-4546-A377-A4A60090DF30}"/>
              </a:ext>
            </a:extLst>
          </p:cNvPr>
          <p:cNvSpPr txBox="1"/>
          <p:nvPr/>
        </p:nvSpPr>
        <p:spPr>
          <a:xfrm>
            <a:off x="5015954" y="2309620"/>
            <a:ext cx="3042458" cy="646331"/>
          </a:xfrm>
          <a:prstGeom prst="rect">
            <a:avLst/>
          </a:prstGeom>
          <a:solidFill>
            <a:schemeClr val="accent1"/>
          </a:solidFill>
        </p:spPr>
        <p:txBody>
          <a:bodyPr wrap="square" rtlCol="0">
            <a:spAutoFit/>
          </a:bodyPr>
          <a:lstStyle/>
          <a:p>
            <a:r>
              <a:rPr lang="en-CA" dirty="0"/>
              <a:t>Import the unsorted data and </a:t>
            </a:r>
          </a:p>
          <a:p>
            <a:r>
              <a:rPr lang="en-CA" dirty="0"/>
              <a:t>Break it up into x and y arrays</a:t>
            </a:r>
          </a:p>
        </p:txBody>
      </p:sp>
      <p:sp>
        <p:nvSpPr>
          <p:cNvPr id="6" name="TextBox 5">
            <a:extLst>
              <a:ext uri="{FF2B5EF4-FFF2-40B4-BE49-F238E27FC236}">
                <a16:creationId xmlns:a16="http://schemas.microsoft.com/office/drawing/2014/main" id="{37EA2A65-31C5-F448-B5B8-8EC865897A07}"/>
              </a:ext>
            </a:extLst>
          </p:cNvPr>
          <p:cNvSpPr txBox="1"/>
          <p:nvPr/>
        </p:nvSpPr>
        <p:spPr>
          <a:xfrm>
            <a:off x="6983965" y="3138314"/>
            <a:ext cx="3042458" cy="923330"/>
          </a:xfrm>
          <a:prstGeom prst="rect">
            <a:avLst/>
          </a:prstGeom>
          <a:solidFill>
            <a:schemeClr val="accent1"/>
          </a:solidFill>
        </p:spPr>
        <p:txBody>
          <a:bodyPr wrap="square" rtlCol="0">
            <a:spAutoFit/>
          </a:bodyPr>
          <a:lstStyle/>
          <a:p>
            <a:r>
              <a:rPr lang="en-CA" dirty="0"/>
              <a:t>The first function </a:t>
            </a:r>
            <a:r>
              <a:rPr lang="en-CA" dirty="0" err="1"/>
              <a:t>np.sort</a:t>
            </a:r>
            <a:r>
              <a:rPr lang="en-CA" dirty="0"/>
              <a:t>() will sort the </a:t>
            </a:r>
            <a:r>
              <a:rPr lang="en-CA" dirty="0" err="1"/>
              <a:t>x_data</a:t>
            </a:r>
            <a:r>
              <a:rPr lang="en-CA" dirty="0"/>
              <a:t> and update the </a:t>
            </a:r>
            <a:r>
              <a:rPr lang="en-CA" dirty="0" err="1"/>
              <a:t>x_data</a:t>
            </a:r>
            <a:r>
              <a:rPr lang="en-CA" dirty="0"/>
              <a:t> array</a:t>
            </a:r>
          </a:p>
        </p:txBody>
      </p:sp>
      <p:sp>
        <p:nvSpPr>
          <p:cNvPr id="7" name="TextBox 6">
            <a:extLst>
              <a:ext uri="{FF2B5EF4-FFF2-40B4-BE49-F238E27FC236}">
                <a16:creationId xmlns:a16="http://schemas.microsoft.com/office/drawing/2014/main" id="{B24FBE73-ACA0-0646-B538-5DC6D3FE07DF}"/>
              </a:ext>
            </a:extLst>
          </p:cNvPr>
          <p:cNvSpPr txBox="1"/>
          <p:nvPr/>
        </p:nvSpPr>
        <p:spPr>
          <a:xfrm>
            <a:off x="6537183" y="4244007"/>
            <a:ext cx="3042458" cy="1477328"/>
          </a:xfrm>
          <a:prstGeom prst="rect">
            <a:avLst/>
          </a:prstGeom>
          <a:solidFill>
            <a:schemeClr val="accent1"/>
          </a:solidFill>
        </p:spPr>
        <p:txBody>
          <a:bodyPr wrap="square" rtlCol="0">
            <a:spAutoFit/>
          </a:bodyPr>
          <a:lstStyle/>
          <a:p>
            <a:r>
              <a:rPr lang="en-CA" dirty="0"/>
              <a:t>The second function </a:t>
            </a:r>
            <a:r>
              <a:rPr lang="en-CA" dirty="0" err="1"/>
              <a:t>np.argsort</a:t>
            </a:r>
            <a:r>
              <a:rPr lang="en-CA" dirty="0"/>
              <a:t>() gives the index numbers of the old array if it were sorted, which we put into the array ‘data1_index”</a:t>
            </a:r>
          </a:p>
        </p:txBody>
      </p:sp>
      <p:sp>
        <p:nvSpPr>
          <p:cNvPr id="8" name="TextBox 7">
            <a:extLst>
              <a:ext uri="{FF2B5EF4-FFF2-40B4-BE49-F238E27FC236}">
                <a16:creationId xmlns:a16="http://schemas.microsoft.com/office/drawing/2014/main" id="{F2CAA822-CBAF-7944-860F-25D7FFA612F0}"/>
              </a:ext>
            </a:extLst>
          </p:cNvPr>
          <p:cNvSpPr txBox="1"/>
          <p:nvPr/>
        </p:nvSpPr>
        <p:spPr>
          <a:xfrm>
            <a:off x="2612360" y="5143004"/>
            <a:ext cx="3042458" cy="923330"/>
          </a:xfrm>
          <a:prstGeom prst="rect">
            <a:avLst/>
          </a:prstGeom>
          <a:solidFill>
            <a:schemeClr val="accent1"/>
          </a:solidFill>
        </p:spPr>
        <p:txBody>
          <a:bodyPr wrap="square" rtlCol="0">
            <a:spAutoFit/>
          </a:bodyPr>
          <a:lstStyle/>
          <a:p>
            <a:r>
              <a:rPr lang="en-CA" dirty="0"/>
              <a:t>Finally, we can sort the </a:t>
            </a:r>
            <a:r>
              <a:rPr lang="en-CA" dirty="0" err="1"/>
              <a:t>y_data</a:t>
            </a:r>
            <a:r>
              <a:rPr lang="en-CA" dirty="0"/>
              <a:t> with the new sorted index array ‘data1_index’</a:t>
            </a:r>
          </a:p>
        </p:txBody>
      </p:sp>
      <p:cxnSp>
        <p:nvCxnSpPr>
          <p:cNvPr id="9" name="Straight Arrow Connector 8">
            <a:extLst>
              <a:ext uri="{FF2B5EF4-FFF2-40B4-BE49-F238E27FC236}">
                <a16:creationId xmlns:a16="http://schemas.microsoft.com/office/drawing/2014/main" id="{7C26AAB2-0EF3-2845-A10F-7ED7381C27B5}"/>
              </a:ext>
            </a:extLst>
          </p:cNvPr>
          <p:cNvCxnSpPr>
            <a:cxnSpLocks/>
          </p:cNvCxnSpPr>
          <p:nvPr/>
        </p:nvCxnSpPr>
        <p:spPr>
          <a:xfrm flipH="1" flipV="1">
            <a:off x="3257423" y="4342065"/>
            <a:ext cx="177034" cy="59645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9E0802-DE77-F94D-8A13-069F6BE9FCE4}"/>
              </a:ext>
            </a:extLst>
          </p:cNvPr>
          <p:cNvCxnSpPr/>
          <p:nvPr/>
        </p:nvCxnSpPr>
        <p:spPr>
          <a:xfrm flipH="1" flipV="1">
            <a:off x="6006080" y="4169022"/>
            <a:ext cx="370930" cy="24998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4293A6F-FDDA-C140-BBB2-096503EEF507}"/>
              </a:ext>
            </a:extLst>
          </p:cNvPr>
          <p:cNvCxnSpPr>
            <a:cxnSpLocks/>
          </p:cNvCxnSpPr>
          <p:nvPr/>
        </p:nvCxnSpPr>
        <p:spPr>
          <a:xfrm flipH="1">
            <a:off x="4364736" y="3437202"/>
            <a:ext cx="2340864" cy="34514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C2A9E42-013D-E64E-A384-7B199FD9AE79}"/>
              </a:ext>
            </a:extLst>
          </p:cNvPr>
          <p:cNvCxnSpPr>
            <a:cxnSpLocks/>
          </p:cNvCxnSpPr>
          <p:nvPr/>
        </p:nvCxnSpPr>
        <p:spPr>
          <a:xfrm flipH="1">
            <a:off x="3434457" y="2770806"/>
            <a:ext cx="1417960" cy="51526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394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Before proceeding to changing the axes properties of a plot, let’s add some code to read in the data from gaus1.txt and gaus2.txt (and then plot them)</a:t>
            </a:r>
          </a:p>
          <a:p>
            <a:endParaRPr lang="en-CA" dirty="0"/>
          </a:p>
          <a:p>
            <a:endParaRPr lang="en-CA" dirty="0"/>
          </a:p>
          <a:p>
            <a:endParaRPr lang="en-CA" dirty="0"/>
          </a:p>
          <a:p>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99231220-47FE-FD40-AD73-091BA107EEC1}"/>
              </a:ext>
            </a:extLst>
          </p:cNvPr>
          <p:cNvPicPr>
            <a:picLocks noChangeAspect="1"/>
          </p:cNvPicPr>
          <p:nvPr/>
        </p:nvPicPr>
        <p:blipFill>
          <a:blip r:embed="rId2"/>
          <a:stretch>
            <a:fillRect/>
          </a:stretch>
        </p:blipFill>
        <p:spPr>
          <a:xfrm>
            <a:off x="3043236" y="1544090"/>
            <a:ext cx="6096000" cy="5067300"/>
          </a:xfrm>
          <a:prstGeom prst="rect">
            <a:avLst/>
          </a:prstGeom>
        </p:spPr>
      </p:pic>
    </p:spTree>
    <p:extLst>
      <p:ext uri="{BB962C8B-B14F-4D97-AF65-F5344CB8AC3E}">
        <p14:creationId xmlns:p14="http://schemas.microsoft.com/office/powerpoint/2010/main" val="2927701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0F4C51-14D5-A447-B687-370EFEC0ACB0}"/>
              </a:ext>
            </a:extLst>
          </p:cNvPr>
          <p:cNvPicPr>
            <a:picLocks noChangeAspect="1"/>
          </p:cNvPicPr>
          <p:nvPr/>
        </p:nvPicPr>
        <p:blipFill>
          <a:blip r:embed="rId2"/>
          <a:stretch>
            <a:fillRect/>
          </a:stretch>
        </p:blipFill>
        <p:spPr>
          <a:xfrm>
            <a:off x="1087128" y="2837452"/>
            <a:ext cx="4749800" cy="10033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We can add titles to the plot and axis.</a:t>
            </a:r>
          </a:p>
          <a:p>
            <a:r>
              <a:rPr lang="en-CA" dirty="0"/>
              <a:t>Axis properties can also be changed by adding to the </a:t>
            </a:r>
            <a:r>
              <a:rPr lang="en-CA" dirty="0" err="1"/>
              <a:t>pyplot</a:t>
            </a:r>
            <a:r>
              <a:rPr lang="en-CA" dirty="0"/>
              <a:t> function</a:t>
            </a:r>
          </a:p>
          <a:p>
            <a:endParaRPr lang="en-CA" dirty="0"/>
          </a:p>
          <a:p>
            <a:endParaRPr lang="en-CA" dirty="0"/>
          </a:p>
          <a:p>
            <a:endParaRPr lang="en-CA" dirty="0"/>
          </a:p>
          <a:p>
            <a:pPr marL="0" indent="0">
              <a:buNone/>
            </a:pPr>
            <a:endParaRPr lang="en-CA" dirty="0"/>
          </a:p>
          <a:p>
            <a:endParaRPr lang="en-CA" dirty="0"/>
          </a:p>
        </p:txBody>
      </p:sp>
      <p:cxnSp>
        <p:nvCxnSpPr>
          <p:cNvPr id="5" name="Straight Arrow Connector 4"/>
          <p:cNvCxnSpPr/>
          <p:nvPr/>
        </p:nvCxnSpPr>
        <p:spPr>
          <a:xfrm flipV="1">
            <a:off x="2359627" y="3820235"/>
            <a:ext cx="182880" cy="3075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19570" y="4187188"/>
            <a:ext cx="3042458" cy="923330"/>
          </a:xfrm>
          <a:prstGeom prst="rect">
            <a:avLst/>
          </a:prstGeom>
          <a:solidFill>
            <a:schemeClr val="accent1"/>
          </a:solidFill>
        </p:spPr>
        <p:txBody>
          <a:bodyPr wrap="square" rtlCol="0">
            <a:spAutoFit/>
          </a:bodyPr>
          <a:lstStyle/>
          <a:p>
            <a:r>
              <a:rPr lang="en-CA" dirty="0"/>
              <a:t>You can also specify for which axes you want to set the </a:t>
            </a:r>
            <a:r>
              <a:rPr lang="en-CA" dirty="0" err="1"/>
              <a:t>xlabel</a:t>
            </a:r>
            <a:r>
              <a:rPr lang="en-CA" dirty="0"/>
              <a:t>/</a:t>
            </a:r>
            <a:r>
              <a:rPr lang="en-CA" dirty="0" err="1"/>
              <a:t>ylabel</a:t>
            </a:r>
            <a:r>
              <a:rPr lang="en-CA" dirty="0"/>
              <a:t>/title</a:t>
            </a:r>
          </a:p>
        </p:txBody>
      </p:sp>
      <p:cxnSp>
        <p:nvCxnSpPr>
          <p:cNvPr id="9" name="Straight Arrow Connector 8"/>
          <p:cNvCxnSpPr/>
          <p:nvPr/>
        </p:nvCxnSpPr>
        <p:spPr>
          <a:xfrm flipH="1" flipV="1">
            <a:off x="3787288" y="3820235"/>
            <a:ext cx="370930" cy="24998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87288" y="4254388"/>
            <a:ext cx="3042458" cy="923330"/>
          </a:xfrm>
          <a:prstGeom prst="rect">
            <a:avLst/>
          </a:prstGeom>
          <a:solidFill>
            <a:schemeClr val="accent1"/>
          </a:solidFill>
        </p:spPr>
        <p:txBody>
          <a:bodyPr wrap="square" rtlCol="0">
            <a:spAutoFit/>
          </a:bodyPr>
          <a:lstStyle/>
          <a:p>
            <a:r>
              <a:rPr lang="en-CA" dirty="0"/>
              <a:t>Let’s pretend the </a:t>
            </a:r>
            <a:r>
              <a:rPr lang="en-CA" dirty="0" err="1"/>
              <a:t>gaus</a:t>
            </a:r>
            <a:r>
              <a:rPr lang="en-CA" dirty="0"/>
              <a:t> data were intensity vs position measurements</a:t>
            </a:r>
          </a:p>
        </p:txBody>
      </p:sp>
      <p:pic>
        <p:nvPicPr>
          <p:cNvPr id="11" name="Picture 10">
            <a:extLst>
              <a:ext uri="{FF2B5EF4-FFF2-40B4-BE49-F238E27FC236}">
                <a16:creationId xmlns:a16="http://schemas.microsoft.com/office/drawing/2014/main" id="{1A6A1D64-199C-0041-9A2C-1424C6EBAE0D}"/>
              </a:ext>
            </a:extLst>
          </p:cNvPr>
          <p:cNvPicPr>
            <a:picLocks noChangeAspect="1"/>
          </p:cNvPicPr>
          <p:nvPr/>
        </p:nvPicPr>
        <p:blipFill>
          <a:blip r:embed="rId3"/>
          <a:stretch>
            <a:fillRect/>
          </a:stretch>
        </p:blipFill>
        <p:spPr>
          <a:xfrm>
            <a:off x="6832130" y="1306975"/>
            <a:ext cx="4940300" cy="3530600"/>
          </a:xfrm>
          <a:prstGeom prst="rect">
            <a:avLst/>
          </a:prstGeom>
        </p:spPr>
      </p:pic>
      <p:pic>
        <p:nvPicPr>
          <p:cNvPr id="13" name="Picture 12">
            <a:extLst>
              <a:ext uri="{FF2B5EF4-FFF2-40B4-BE49-F238E27FC236}">
                <a16:creationId xmlns:a16="http://schemas.microsoft.com/office/drawing/2014/main" id="{5AF6BD94-DE93-CF45-9A44-E5B0650876CF}"/>
              </a:ext>
            </a:extLst>
          </p:cNvPr>
          <p:cNvPicPr>
            <a:picLocks noChangeAspect="1"/>
          </p:cNvPicPr>
          <p:nvPr/>
        </p:nvPicPr>
        <p:blipFill>
          <a:blip r:embed="rId4"/>
          <a:stretch>
            <a:fillRect/>
          </a:stretch>
        </p:blipFill>
        <p:spPr>
          <a:xfrm>
            <a:off x="1087128" y="1996360"/>
            <a:ext cx="4749800" cy="1841500"/>
          </a:xfrm>
          <a:prstGeom prst="rect">
            <a:avLst/>
          </a:prstGeom>
        </p:spPr>
      </p:pic>
    </p:spTree>
    <p:extLst>
      <p:ext uri="{BB962C8B-B14F-4D97-AF65-F5344CB8AC3E}">
        <p14:creationId xmlns:p14="http://schemas.microsoft.com/office/powerpoint/2010/main" val="4204146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You can add grid lines:</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And also change the grid style and colour by adding/passing to the gird() function.</a:t>
            </a:r>
          </a:p>
          <a:p>
            <a:endParaRPr lang="en-CA" dirty="0"/>
          </a:p>
          <a:p>
            <a:endParaRPr lang="en-CA" dirty="0"/>
          </a:p>
          <a:p>
            <a:endParaRPr lang="en-CA" dirty="0"/>
          </a:p>
          <a:p>
            <a:endParaRPr lang="en-CA" dirty="0"/>
          </a:p>
          <a:p>
            <a:endParaRPr lang="en-CA" dirty="0"/>
          </a:p>
          <a:p>
            <a:pPr marL="0" indent="0">
              <a:buNone/>
            </a:pPr>
            <a:endParaRPr lang="en-CA" dirty="0"/>
          </a:p>
          <a:p>
            <a:endParaRPr lang="en-CA" dirty="0"/>
          </a:p>
          <a:p>
            <a:endParaRPr lang="en-CA" dirty="0"/>
          </a:p>
          <a:p>
            <a:endParaRPr lang="en-CA" dirty="0"/>
          </a:p>
          <a:p>
            <a:endParaRPr lang="en-CA" dirty="0"/>
          </a:p>
          <a:p>
            <a:pPr marL="0" indent="0">
              <a:buNone/>
            </a:pPr>
            <a:endParaRPr lang="en-CA" dirty="0"/>
          </a:p>
          <a:p>
            <a:endParaRPr lang="en-CA" dirty="0"/>
          </a:p>
        </p:txBody>
      </p:sp>
      <p:pic>
        <p:nvPicPr>
          <p:cNvPr id="4" name="Picture 3">
            <a:extLst>
              <a:ext uri="{FF2B5EF4-FFF2-40B4-BE49-F238E27FC236}">
                <a16:creationId xmlns:a16="http://schemas.microsoft.com/office/drawing/2014/main" id="{03E9D2B2-42C4-5341-AF7A-62172F31A3FA}"/>
              </a:ext>
            </a:extLst>
          </p:cNvPr>
          <p:cNvPicPr>
            <a:picLocks noChangeAspect="1"/>
          </p:cNvPicPr>
          <p:nvPr/>
        </p:nvPicPr>
        <p:blipFill>
          <a:blip r:embed="rId2"/>
          <a:stretch>
            <a:fillRect/>
          </a:stretch>
        </p:blipFill>
        <p:spPr>
          <a:xfrm>
            <a:off x="5675812" y="832427"/>
            <a:ext cx="4940300" cy="3530600"/>
          </a:xfrm>
          <a:prstGeom prst="rect">
            <a:avLst/>
          </a:prstGeom>
        </p:spPr>
      </p:pic>
      <p:pic>
        <p:nvPicPr>
          <p:cNvPr id="5" name="Picture 4">
            <a:extLst>
              <a:ext uri="{FF2B5EF4-FFF2-40B4-BE49-F238E27FC236}">
                <a16:creationId xmlns:a16="http://schemas.microsoft.com/office/drawing/2014/main" id="{E88AE0DF-BB57-A04B-8FAA-4B6957D419B1}"/>
              </a:ext>
            </a:extLst>
          </p:cNvPr>
          <p:cNvPicPr>
            <a:picLocks noChangeAspect="1"/>
          </p:cNvPicPr>
          <p:nvPr/>
        </p:nvPicPr>
        <p:blipFill>
          <a:blip r:embed="rId3"/>
          <a:stretch>
            <a:fillRect/>
          </a:stretch>
        </p:blipFill>
        <p:spPr>
          <a:xfrm>
            <a:off x="838199" y="1366982"/>
            <a:ext cx="4749800" cy="2235200"/>
          </a:xfrm>
          <a:prstGeom prst="rect">
            <a:avLst/>
          </a:prstGeom>
        </p:spPr>
      </p:pic>
    </p:spTree>
    <p:extLst>
      <p:ext uri="{BB962C8B-B14F-4D97-AF65-F5344CB8AC3E}">
        <p14:creationId xmlns:p14="http://schemas.microsoft.com/office/powerpoint/2010/main" val="2810902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When you have more than one curve on the same plot, you need to indicate which curve is which</a:t>
            </a:r>
          </a:p>
          <a:p>
            <a:r>
              <a:rPr lang="en-CA" dirty="0"/>
              <a:t>We can do that with a legend:</a:t>
            </a:r>
          </a:p>
          <a:p>
            <a:endParaRPr lang="en-CA" dirty="0"/>
          </a:p>
          <a:p>
            <a:endParaRPr lang="en-CA" dirty="0"/>
          </a:p>
          <a:p>
            <a:endParaRPr lang="en-CA" dirty="0"/>
          </a:p>
          <a:p>
            <a:endParaRPr lang="en-CA" dirty="0"/>
          </a:p>
          <a:p>
            <a:endParaRPr lang="en-CA" dirty="0"/>
          </a:p>
          <a:p>
            <a:pPr marL="0" indent="0">
              <a:buNone/>
            </a:pPr>
            <a:endParaRPr lang="en-CA" dirty="0"/>
          </a:p>
          <a:p>
            <a:endParaRPr lang="en-CA" dirty="0"/>
          </a:p>
        </p:txBody>
      </p:sp>
      <p:sp>
        <p:nvSpPr>
          <p:cNvPr id="10" name="TextBox 9"/>
          <p:cNvSpPr txBox="1"/>
          <p:nvPr/>
        </p:nvSpPr>
        <p:spPr>
          <a:xfrm>
            <a:off x="1056508" y="5460357"/>
            <a:ext cx="3042458" cy="923330"/>
          </a:xfrm>
          <a:prstGeom prst="rect">
            <a:avLst/>
          </a:prstGeom>
          <a:solidFill>
            <a:schemeClr val="accent1"/>
          </a:solidFill>
        </p:spPr>
        <p:txBody>
          <a:bodyPr wrap="square" rtlCol="0">
            <a:spAutoFit/>
          </a:bodyPr>
          <a:lstStyle/>
          <a:p>
            <a:r>
              <a:rPr lang="en-CA" dirty="0"/>
              <a:t>Pass in label strings in the order that plots were added to the axes</a:t>
            </a:r>
          </a:p>
        </p:txBody>
      </p:sp>
      <p:cxnSp>
        <p:nvCxnSpPr>
          <p:cNvPr id="11" name="Straight Arrow Connector 10"/>
          <p:cNvCxnSpPr>
            <a:cxnSpLocks/>
          </p:cNvCxnSpPr>
          <p:nvPr/>
        </p:nvCxnSpPr>
        <p:spPr>
          <a:xfrm flipV="1">
            <a:off x="2577062" y="4865743"/>
            <a:ext cx="458122" cy="39067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V="1">
            <a:off x="3465671" y="4827970"/>
            <a:ext cx="114571" cy="46791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32168" y="5274481"/>
            <a:ext cx="2076995" cy="1200329"/>
          </a:xfrm>
          <a:prstGeom prst="rect">
            <a:avLst/>
          </a:prstGeom>
          <a:solidFill>
            <a:schemeClr val="accent1"/>
          </a:solidFill>
        </p:spPr>
        <p:txBody>
          <a:bodyPr wrap="square" rtlCol="0">
            <a:spAutoFit/>
          </a:bodyPr>
          <a:lstStyle/>
          <a:p>
            <a:r>
              <a:rPr lang="en-CA" dirty="0" err="1"/>
              <a:t>Loc</a:t>
            </a:r>
            <a:r>
              <a:rPr lang="en-CA" dirty="0"/>
              <a:t> to specify the Location of the legend ( 1 = upper right)</a:t>
            </a:r>
          </a:p>
        </p:txBody>
      </p:sp>
      <p:cxnSp>
        <p:nvCxnSpPr>
          <p:cNvPr id="17" name="Straight Arrow Connector 16"/>
          <p:cNvCxnSpPr>
            <a:cxnSpLocks/>
          </p:cNvCxnSpPr>
          <p:nvPr/>
        </p:nvCxnSpPr>
        <p:spPr>
          <a:xfrm flipH="1" flipV="1">
            <a:off x="4795590" y="4784501"/>
            <a:ext cx="242530" cy="27658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98749B0-588A-C14A-AF69-DEC38107783A}"/>
              </a:ext>
            </a:extLst>
          </p:cNvPr>
          <p:cNvPicPr>
            <a:picLocks noChangeAspect="1"/>
          </p:cNvPicPr>
          <p:nvPr/>
        </p:nvPicPr>
        <p:blipFill>
          <a:blip r:embed="rId2"/>
          <a:stretch>
            <a:fillRect/>
          </a:stretch>
        </p:blipFill>
        <p:spPr>
          <a:xfrm>
            <a:off x="6714126" y="1404354"/>
            <a:ext cx="4940300" cy="3530600"/>
          </a:xfrm>
          <a:prstGeom prst="rect">
            <a:avLst/>
          </a:prstGeom>
        </p:spPr>
      </p:pic>
      <p:pic>
        <p:nvPicPr>
          <p:cNvPr id="8" name="Picture 7">
            <a:extLst>
              <a:ext uri="{FF2B5EF4-FFF2-40B4-BE49-F238E27FC236}">
                <a16:creationId xmlns:a16="http://schemas.microsoft.com/office/drawing/2014/main" id="{17FC55A6-8DA8-A844-9695-8411B41B85A8}"/>
              </a:ext>
            </a:extLst>
          </p:cNvPr>
          <p:cNvPicPr>
            <a:picLocks noChangeAspect="1"/>
          </p:cNvPicPr>
          <p:nvPr/>
        </p:nvPicPr>
        <p:blipFill>
          <a:blip r:embed="rId3"/>
          <a:stretch>
            <a:fillRect/>
          </a:stretch>
        </p:blipFill>
        <p:spPr>
          <a:xfrm>
            <a:off x="933449" y="2063750"/>
            <a:ext cx="4749800" cy="2730500"/>
          </a:xfrm>
          <a:prstGeom prst="rect">
            <a:avLst/>
          </a:prstGeom>
        </p:spPr>
      </p:pic>
    </p:spTree>
    <p:extLst>
      <p:ext uri="{BB962C8B-B14F-4D97-AF65-F5344CB8AC3E}">
        <p14:creationId xmlns:p14="http://schemas.microsoft.com/office/powerpoint/2010/main" val="2876047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Notes on identifying curves on a plot:</a:t>
            </a:r>
          </a:p>
          <a:p>
            <a:r>
              <a:rPr lang="en-CA" dirty="0"/>
              <a:t>It is a bad idea to simply use colour to distinguish curves. When the figure is printed with a black and white printer or if the reader is colour blind, the curves may be indistinguishable</a:t>
            </a:r>
          </a:p>
          <a:p>
            <a:r>
              <a:rPr lang="en-CA" dirty="0"/>
              <a:t>Vary the line width or line style (in addition to the colour, if you wish):</a:t>
            </a:r>
          </a:p>
          <a:p>
            <a:endParaRPr lang="en-CA" dirty="0"/>
          </a:p>
          <a:p>
            <a:endParaRPr lang="en-CA" dirty="0"/>
          </a:p>
          <a:p>
            <a:endParaRPr lang="en-CA" dirty="0"/>
          </a:p>
          <a:p>
            <a:endParaRPr lang="en-CA" dirty="0"/>
          </a:p>
          <a:p>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A80FB5C1-587F-3344-8C31-613DF6C2B6CD}"/>
              </a:ext>
            </a:extLst>
          </p:cNvPr>
          <p:cNvPicPr>
            <a:picLocks noChangeAspect="1"/>
          </p:cNvPicPr>
          <p:nvPr/>
        </p:nvPicPr>
        <p:blipFill>
          <a:blip r:embed="rId2"/>
          <a:stretch>
            <a:fillRect/>
          </a:stretch>
        </p:blipFill>
        <p:spPr>
          <a:xfrm>
            <a:off x="6413501" y="2969953"/>
            <a:ext cx="4940300" cy="3530600"/>
          </a:xfrm>
          <a:prstGeom prst="rect">
            <a:avLst/>
          </a:prstGeom>
        </p:spPr>
      </p:pic>
      <p:pic>
        <p:nvPicPr>
          <p:cNvPr id="4" name="Picture 3">
            <a:extLst>
              <a:ext uri="{FF2B5EF4-FFF2-40B4-BE49-F238E27FC236}">
                <a16:creationId xmlns:a16="http://schemas.microsoft.com/office/drawing/2014/main" id="{30C84793-5CB7-1449-BB9E-D8B87DA44E69}"/>
              </a:ext>
            </a:extLst>
          </p:cNvPr>
          <p:cNvPicPr>
            <a:picLocks noChangeAspect="1"/>
          </p:cNvPicPr>
          <p:nvPr/>
        </p:nvPicPr>
        <p:blipFill>
          <a:blip r:embed="rId3"/>
          <a:stretch>
            <a:fillRect/>
          </a:stretch>
        </p:blipFill>
        <p:spPr>
          <a:xfrm>
            <a:off x="1138236" y="2990735"/>
            <a:ext cx="4953000" cy="1435100"/>
          </a:xfrm>
          <a:prstGeom prst="rect">
            <a:avLst/>
          </a:prstGeom>
        </p:spPr>
      </p:pic>
      <p:sp>
        <p:nvSpPr>
          <p:cNvPr id="9" name="TextBox 8">
            <a:extLst>
              <a:ext uri="{FF2B5EF4-FFF2-40B4-BE49-F238E27FC236}">
                <a16:creationId xmlns:a16="http://schemas.microsoft.com/office/drawing/2014/main" id="{43543F41-25A4-CF4E-BD37-811D81A3652D}"/>
              </a:ext>
            </a:extLst>
          </p:cNvPr>
          <p:cNvSpPr txBox="1"/>
          <p:nvPr/>
        </p:nvSpPr>
        <p:spPr>
          <a:xfrm>
            <a:off x="1688682" y="4735253"/>
            <a:ext cx="3042458" cy="1200329"/>
          </a:xfrm>
          <a:prstGeom prst="rect">
            <a:avLst/>
          </a:prstGeom>
          <a:solidFill>
            <a:schemeClr val="accent1"/>
          </a:solidFill>
        </p:spPr>
        <p:txBody>
          <a:bodyPr wrap="square" rtlCol="0">
            <a:spAutoFit/>
          </a:bodyPr>
          <a:lstStyle/>
          <a:p>
            <a:r>
              <a:rPr lang="en-CA" dirty="0"/>
              <a:t>Having separate plot() commands for each curve allows for individual setting of curve/line styles and colours</a:t>
            </a:r>
          </a:p>
        </p:txBody>
      </p:sp>
    </p:spTree>
    <p:extLst>
      <p:ext uri="{BB962C8B-B14F-4D97-AF65-F5344CB8AC3E}">
        <p14:creationId xmlns:p14="http://schemas.microsoft.com/office/powerpoint/2010/main" val="2806236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Notes on identifying curves on a plot:</a:t>
            </a:r>
          </a:p>
          <a:p>
            <a:r>
              <a:rPr lang="en-CA" dirty="0"/>
              <a:t>Rather than using a legend, it may be better to just label the curves directly</a:t>
            </a:r>
          </a:p>
          <a:p>
            <a:r>
              <a:rPr lang="en-CA" dirty="0"/>
              <a:t>It is possible use the annotation() function in </a:t>
            </a:r>
            <a:r>
              <a:rPr lang="en-CA" dirty="0" err="1"/>
              <a:t>pyplot</a:t>
            </a:r>
            <a:r>
              <a:rPr lang="en-CA" dirty="0"/>
              <a:t> but it is a little tricky because you need to determine the normalized figure coordinates at which to start and end the annotation</a:t>
            </a:r>
          </a:p>
          <a:p>
            <a:r>
              <a:rPr lang="en-CA" dirty="0"/>
              <a:t>It may be easier to export the figure to MS Paint or to </a:t>
            </a:r>
            <a:r>
              <a:rPr lang="en-CA" dirty="0" err="1"/>
              <a:t>Inkscape</a:t>
            </a:r>
            <a:r>
              <a:rPr lang="en-CA" dirty="0"/>
              <a:t> if you want to add labels</a:t>
            </a:r>
          </a:p>
          <a:p>
            <a:endParaRPr lang="en-CA" dirty="0"/>
          </a:p>
          <a:p>
            <a:endParaRPr lang="en-CA" dirty="0"/>
          </a:p>
          <a:p>
            <a:endParaRPr lang="en-CA" dirty="0"/>
          </a:p>
          <a:p>
            <a:endParaRPr lang="en-CA" dirty="0"/>
          </a:p>
          <a:p>
            <a:endParaRPr lang="en-CA" dirty="0"/>
          </a:p>
          <a:p>
            <a:pPr marL="0" indent="0">
              <a:buNone/>
            </a:pPr>
            <a:endParaRPr lang="en-CA" dirty="0"/>
          </a:p>
          <a:p>
            <a:endParaRPr lang="en-CA" dirty="0"/>
          </a:p>
        </p:txBody>
      </p:sp>
      <p:pic>
        <p:nvPicPr>
          <p:cNvPr id="4" name="Picture 3">
            <a:extLst>
              <a:ext uri="{FF2B5EF4-FFF2-40B4-BE49-F238E27FC236}">
                <a16:creationId xmlns:a16="http://schemas.microsoft.com/office/drawing/2014/main" id="{9A2AC9F9-1BAF-5641-A968-7D1BB0D382CD}"/>
              </a:ext>
            </a:extLst>
          </p:cNvPr>
          <p:cNvPicPr>
            <a:picLocks noChangeAspect="1"/>
          </p:cNvPicPr>
          <p:nvPr/>
        </p:nvPicPr>
        <p:blipFill>
          <a:blip r:embed="rId2"/>
          <a:stretch>
            <a:fillRect/>
          </a:stretch>
        </p:blipFill>
        <p:spPr>
          <a:xfrm>
            <a:off x="6845220" y="3575902"/>
            <a:ext cx="4499054" cy="3215262"/>
          </a:xfrm>
          <a:prstGeom prst="rect">
            <a:avLst/>
          </a:prstGeom>
        </p:spPr>
      </p:pic>
      <p:pic>
        <p:nvPicPr>
          <p:cNvPr id="6" name="Picture 5">
            <a:extLst>
              <a:ext uri="{FF2B5EF4-FFF2-40B4-BE49-F238E27FC236}">
                <a16:creationId xmlns:a16="http://schemas.microsoft.com/office/drawing/2014/main" id="{F7A7B71F-3483-0149-ABCF-E9AC56C63136}"/>
              </a:ext>
            </a:extLst>
          </p:cNvPr>
          <p:cNvPicPr>
            <a:picLocks noChangeAspect="1"/>
          </p:cNvPicPr>
          <p:nvPr/>
        </p:nvPicPr>
        <p:blipFill>
          <a:blip r:embed="rId3"/>
          <a:stretch>
            <a:fillRect/>
          </a:stretch>
        </p:blipFill>
        <p:spPr>
          <a:xfrm>
            <a:off x="1138236" y="4277013"/>
            <a:ext cx="4953000" cy="1435100"/>
          </a:xfrm>
          <a:prstGeom prst="rect">
            <a:avLst/>
          </a:prstGeom>
        </p:spPr>
      </p:pic>
    </p:spTree>
    <p:extLst>
      <p:ext uri="{BB962C8B-B14F-4D97-AF65-F5344CB8AC3E}">
        <p14:creationId xmlns:p14="http://schemas.microsoft.com/office/powerpoint/2010/main" val="3171178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Plotting with error bars</a:t>
            </a:r>
          </a:p>
          <a:p>
            <a:r>
              <a:rPr lang="en-CA" dirty="0"/>
              <a:t>If you want to make a plot with error bars, then use the </a:t>
            </a:r>
            <a:r>
              <a:rPr lang="en-CA" dirty="0" err="1"/>
              <a:t>errorbar</a:t>
            </a:r>
            <a:r>
              <a:rPr lang="en-CA" dirty="0"/>
              <a:t>() function instead of the plot() function</a:t>
            </a:r>
          </a:p>
          <a:p>
            <a:r>
              <a:rPr lang="en-CA" dirty="0"/>
              <a:t>For plotting with error bars on y only, pass a third vector containing the uncertainty for each point</a:t>
            </a:r>
          </a:p>
          <a:p>
            <a:endParaRPr lang="en-CA" dirty="0"/>
          </a:p>
          <a:p>
            <a:pPr marL="0" indent="0">
              <a:buNone/>
            </a:pPr>
            <a:endParaRPr lang="en-CA" dirty="0"/>
          </a:p>
          <a:p>
            <a:endParaRPr lang="en-CA" dirty="0"/>
          </a:p>
        </p:txBody>
      </p:sp>
      <p:pic>
        <p:nvPicPr>
          <p:cNvPr id="4" name="Picture 3">
            <a:extLst>
              <a:ext uri="{FF2B5EF4-FFF2-40B4-BE49-F238E27FC236}">
                <a16:creationId xmlns:a16="http://schemas.microsoft.com/office/drawing/2014/main" id="{654DAD69-B752-9240-BA4D-036B7571AB26}"/>
              </a:ext>
            </a:extLst>
          </p:cNvPr>
          <p:cNvPicPr>
            <a:picLocks noChangeAspect="1"/>
          </p:cNvPicPr>
          <p:nvPr/>
        </p:nvPicPr>
        <p:blipFill>
          <a:blip r:embed="rId2"/>
          <a:stretch>
            <a:fillRect/>
          </a:stretch>
        </p:blipFill>
        <p:spPr>
          <a:xfrm>
            <a:off x="776126" y="3008586"/>
            <a:ext cx="6337300" cy="3048000"/>
          </a:xfrm>
          <a:prstGeom prst="rect">
            <a:avLst/>
          </a:prstGeom>
        </p:spPr>
      </p:pic>
      <p:pic>
        <p:nvPicPr>
          <p:cNvPr id="6" name="Picture 5">
            <a:extLst>
              <a:ext uri="{FF2B5EF4-FFF2-40B4-BE49-F238E27FC236}">
                <a16:creationId xmlns:a16="http://schemas.microsoft.com/office/drawing/2014/main" id="{153C499E-F509-9F43-A20E-50D1F484E7B1}"/>
              </a:ext>
            </a:extLst>
          </p:cNvPr>
          <p:cNvPicPr>
            <a:picLocks noChangeAspect="1"/>
          </p:cNvPicPr>
          <p:nvPr/>
        </p:nvPicPr>
        <p:blipFill>
          <a:blip r:embed="rId3"/>
          <a:stretch>
            <a:fillRect/>
          </a:stretch>
        </p:blipFill>
        <p:spPr>
          <a:xfrm>
            <a:off x="6681947" y="2856186"/>
            <a:ext cx="4724400" cy="3200400"/>
          </a:xfrm>
          <a:prstGeom prst="rect">
            <a:avLst/>
          </a:prstGeom>
        </p:spPr>
      </p:pic>
    </p:spTree>
    <p:extLst>
      <p:ext uri="{BB962C8B-B14F-4D97-AF65-F5344CB8AC3E}">
        <p14:creationId xmlns:p14="http://schemas.microsoft.com/office/powerpoint/2010/main" val="488309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Plotting with error bars</a:t>
            </a:r>
          </a:p>
          <a:p>
            <a:r>
              <a:rPr lang="en-CA" dirty="0"/>
              <a:t>For plotting with error bars x and y, you need to pass two additional vectors , the third and fourth entries being the error on y and x, respectfully:</a:t>
            </a:r>
          </a:p>
          <a:p>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7F4C92EA-F1EC-6A40-B87A-83D7567001F9}"/>
              </a:ext>
            </a:extLst>
          </p:cNvPr>
          <p:cNvPicPr>
            <a:picLocks noChangeAspect="1"/>
          </p:cNvPicPr>
          <p:nvPr/>
        </p:nvPicPr>
        <p:blipFill>
          <a:blip r:embed="rId2"/>
          <a:stretch>
            <a:fillRect/>
          </a:stretch>
        </p:blipFill>
        <p:spPr>
          <a:xfrm>
            <a:off x="7077348" y="2812868"/>
            <a:ext cx="4724400" cy="3200400"/>
          </a:xfrm>
          <a:prstGeom prst="rect">
            <a:avLst/>
          </a:prstGeom>
        </p:spPr>
      </p:pic>
      <p:pic>
        <p:nvPicPr>
          <p:cNvPr id="4" name="Picture 3">
            <a:extLst>
              <a:ext uri="{FF2B5EF4-FFF2-40B4-BE49-F238E27FC236}">
                <a16:creationId xmlns:a16="http://schemas.microsoft.com/office/drawing/2014/main" id="{1BCC324D-1D0C-BF40-9C16-511A82BB3583}"/>
              </a:ext>
            </a:extLst>
          </p:cNvPr>
          <p:cNvPicPr>
            <a:picLocks noChangeAspect="1"/>
          </p:cNvPicPr>
          <p:nvPr/>
        </p:nvPicPr>
        <p:blipFill>
          <a:blip r:embed="rId3"/>
          <a:stretch>
            <a:fillRect/>
          </a:stretch>
        </p:blipFill>
        <p:spPr>
          <a:xfrm>
            <a:off x="740048" y="2471683"/>
            <a:ext cx="6337300" cy="3302000"/>
          </a:xfrm>
          <a:prstGeom prst="rect">
            <a:avLst/>
          </a:prstGeom>
        </p:spPr>
      </p:pic>
    </p:spTree>
    <p:extLst>
      <p:ext uri="{BB962C8B-B14F-4D97-AF65-F5344CB8AC3E}">
        <p14:creationId xmlns:p14="http://schemas.microsoft.com/office/powerpoint/2010/main" val="184979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0796" y="1283422"/>
            <a:ext cx="4391025" cy="5819516"/>
          </a:xfrm>
        </p:spPr>
        <p:txBody>
          <a:bodyPr>
            <a:normAutofit/>
          </a:bodyPr>
          <a:lstStyle/>
          <a:p>
            <a:r>
              <a:rPr lang="en-CA" dirty="0"/>
              <a:t>We can set values to variables, which can be seen in the variable explorer in the console</a:t>
            </a:r>
          </a:p>
          <a:p>
            <a:r>
              <a:rPr lang="en-CA" dirty="0"/>
              <a:t>we can use this variable to work with the result of the previous expression without typing out the number</a:t>
            </a:r>
          </a:p>
        </p:txBody>
      </p:sp>
      <p:sp>
        <p:nvSpPr>
          <p:cNvPr id="12" name="Rectangle 11"/>
          <p:cNvSpPr/>
          <p:nvPr/>
        </p:nvSpPr>
        <p:spPr>
          <a:xfrm>
            <a:off x="5972175" y="3033711"/>
            <a:ext cx="3817802" cy="26466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48394474-D8D0-C34F-8D76-171982E5A459}"/>
              </a:ext>
            </a:extLst>
          </p:cNvPr>
          <p:cNvPicPr>
            <a:picLocks noChangeAspect="1"/>
          </p:cNvPicPr>
          <p:nvPr/>
        </p:nvPicPr>
        <p:blipFill>
          <a:blip r:embed="rId2"/>
          <a:stretch>
            <a:fillRect/>
          </a:stretch>
        </p:blipFill>
        <p:spPr>
          <a:xfrm>
            <a:off x="5972175" y="3328337"/>
            <a:ext cx="2692400" cy="2057400"/>
          </a:xfrm>
          <a:prstGeom prst="rect">
            <a:avLst/>
          </a:prstGeom>
        </p:spPr>
      </p:pic>
      <p:pic>
        <p:nvPicPr>
          <p:cNvPr id="6" name="Picture 5">
            <a:extLst>
              <a:ext uri="{FF2B5EF4-FFF2-40B4-BE49-F238E27FC236}">
                <a16:creationId xmlns:a16="http://schemas.microsoft.com/office/drawing/2014/main" id="{9AC6AA82-86D7-8E4D-9801-1078C0A611E8}"/>
              </a:ext>
            </a:extLst>
          </p:cNvPr>
          <p:cNvPicPr>
            <a:picLocks noChangeAspect="1"/>
          </p:cNvPicPr>
          <p:nvPr/>
        </p:nvPicPr>
        <p:blipFill>
          <a:blip r:embed="rId3"/>
          <a:stretch>
            <a:fillRect/>
          </a:stretch>
        </p:blipFill>
        <p:spPr>
          <a:xfrm>
            <a:off x="5972175" y="357447"/>
            <a:ext cx="3817802" cy="2363930"/>
          </a:xfrm>
          <a:prstGeom prst="rect">
            <a:avLst/>
          </a:prstGeom>
        </p:spPr>
      </p:pic>
    </p:spTree>
    <p:extLst>
      <p:ext uri="{BB962C8B-B14F-4D97-AF65-F5344CB8AC3E}">
        <p14:creationId xmlns:p14="http://schemas.microsoft.com/office/powerpoint/2010/main" val="717069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F4F34D-FBE3-EA4B-8724-3FAA56BDE13D}"/>
              </a:ext>
            </a:extLst>
          </p:cNvPr>
          <p:cNvPicPr>
            <a:picLocks noChangeAspect="1"/>
          </p:cNvPicPr>
          <p:nvPr/>
        </p:nvPicPr>
        <p:blipFill>
          <a:blip r:embed="rId2"/>
          <a:stretch>
            <a:fillRect/>
          </a:stretch>
        </p:blipFill>
        <p:spPr>
          <a:xfrm>
            <a:off x="738351" y="2282815"/>
            <a:ext cx="4724400" cy="36449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Logarithmic axes</a:t>
            </a:r>
          </a:p>
          <a:p>
            <a:r>
              <a:rPr lang="en-CA" dirty="0"/>
              <a:t>You can change the axes properties </a:t>
            </a:r>
            <a:r>
              <a:rPr lang="en-CA" dirty="0" err="1"/>
              <a:t>XScale</a:t>
            </a:r>
            <a:r>
              <a:rPr lang="en-CA" dirty="0"/>
              <a:t> and </a:t>
            </a:r>
            <a:r>
              <a:rPr lang="en-CA" dirty="0" err="1"/>
              <a:t>YScale</a:t>
            </a:r>
            <a:r>
              <a:rPr lang="en-CA" dirty="0"/>
              <a:t> from ‘linear’ to ‘log’ or you can use the functions </a:t>
            </a:r>
            <a:r>
              <a:rPr lang="en-CA" dirty="0" err="1"/>
              <a:t>semilogx</a:t>
            </a:r>
            <a:r>
              <a:rPr lang="en-CA" dirty="0"/>
              <a:t>(), </a:t>
            </a:r>
            <a:r>
              <a:rPr lang="en-CA" dirty="0" err="1"/>
              <a:t>semilogy</a:t>
            </a:r>
            <a:r>
              <a:rPr lang="en-CA" dirty="0"/>
              <a:t>(), or </a:t>
            </a:r>
            <a:r>
              <a:rPr lang="en-CA" dirty="0" err="1"/>
              <a:t>loglog</a:t>
            </a:r>
            <a:r>
              <a:rPr lang="en-CA" dirty="0"/>
              <a:t>() instead of plot():</a:t>
            </a:r>
          </a:p>
          <a:p>
            <a:endParaRPr lang="en-CA" dirty="0"/>
          </a:p>
          <a:p>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C4165E08-1BC6-294A-A58D-8C9F35EC2ECF}"/>
              </a:ext>
            </a:extLst>
          </p:cNvPr>
          <p:cNvPicPr>
            <a:picLocks noChangeAspect="1"/>
          </p:cNvPicPr>
          <p:nvPr/>
        </p:nvPicPr>
        <p:blipFill>
          <a:blip r:embed="rId3"/>
          <a:stretch>
            <a:fillRect/>
          </a:stretch>
        </p:blipFill>
        <p:spPr>
          <a:xfrm>
            <a:off x="5033140" y="2079816"/>
            <a:ext cx="5414141" cy="3847899"/>
          </a:xfrm>
          <a:prstGeom prst="rect">
            <a:avLst/>
          </a:prstGeom>
        </p:spPr>
      </p:pic>
    </p:spTree>
    <p:extLst>
      <p:ext uri="{BB962C8B-B14F-4D97-AF65-F5344CB8AC3E}">
        <p14:creationId xmlns:p14="http://schemas.microsoft.com/office/powerpoint/2010/main" val="694915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5A1A20-9CC4-B848-96F2-2ECE9E2AA8D3}"/>
              </a:ext>
            </a:extLst>
          </p:cNvPr>
          <p:cNvPicPr>
            <a:picLocks noChangeAspect="1"/>
          </p:cNvPicPr>
          <p:nvPr/>
        </p:nvPicPr>
        <p:blipFill>
          <a:blip r:embed="rId2"/>
          <a:stretch>
            <a:fillRect/>
          </a:stretch>
        </p:blipFill>
        <p:spPr>
          <a:xfrm>
            <a:off x="1366836" y="2362200"/>
            <a:ext cx="4724400" cy="36449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Logarithmic axes</a:t>
            </a:r>
          </a:p>
          <a:p>
            <a:r>
              <a:rPr lang="en-CA" dirty="0"/>
              <a:t>You can change the axes properties </a:t>
            </a:r>
            <a:r>
              <a:rPr lang="en-CA" dirty="0" err="1"/>
              <a:t>XScale</a:t>
            </a:r>
            <a:r>
              <a:rPr lang="en-CA" dirty="0"/>
              <a:t> and </a:t>
            </a:r>
            <a:r>
              <a:rPr lang="en-CA" dirty="0" err="1"/>
              <a:t>YScale</a:t>
            </a:r>
            <a:r>
              <a:rPr lang="en-CA" dirty="0"/>
              <a:t> from ‘linear’ to ‘log’ or you can use the functions </a:t>
            </a:r>
            <a:r>
              <a:rPr lang="en-CA" dirty="0" err="1"/>
              <a:t>semilogx</a:t>
            </a:r>
            <a:r>
              <a:rPr lang="en-CA" dirty="0"/>
              <a:t>(), </a:t>
            </a:r>
            <a:r>
              <a:rPr lang="en-CA" dirty="0" err="1"/>
              <a:t>semilogy</a:t>
            </a:r>
            <a:r>
              <a:rPr lang="en-CA" dirty="0"/>
              <a:t>(), or </a:t>
            </a:r>
            <a:r>
              <a:rPr lang="en-CA" dirty="0" err="1"/>
              <a:t>loglog</a:t>
            </a:r>
            <a:r>
              <a:rPr lang="en-CA" dirty="0"/>
              <a:t>() instead of plot():</a:t>
            </a:r>
          </a:p>
          <a:p>
            <a:endParaRPr lang="en-CA" dirty="0"/>
          </a:p>
          <a:p>
            <a:endParaRPr lang="en-CA" dirty="0"/>
          </a:p>
          <a:p>
            <a:pPr marL="0" indent="0">
              <a:buNone/>
            </a:pPr>
            <a:endParaRPr lang="en-CA" dirty="0"/>
          </a:p>
          <a:p>
            <a:endParaRPr lang="en-CA" dirty="0"/>
          </a:p>
        </p:txBody>
      </p:sp>
      <p:pic>
        <p:nvPicPr>
          <p:cNvPr id="5" name="Picture 4">
            <a:extLst>
              <a:ext uri="{FF2B5EF4-FFF2-40B4-BE49-F238E27FC236}">
                <a16:creationId xmlns:a16="http://schemas.microsoft.com/office/drawing/2014/main" id="{90DF5C97-36AC-0D49-A35D-0894C1118281}"/>
              </a:ext>
            </a:extLst>
          </p:cNvPr>
          <p:cNvPicPr>
            <a:picLocks noChangeAspect="1"/>
          </p:cNvPicPr>
          <p:nvPr/>
        </p:nvPicPr>
        <p:blipFill>
          <a:blip r:embed="rId3"/>
          <a:stretch>
            <a:fillRect/>
          </a:stretch>
        </p:blipFill>
        <p:spPr>
          <a:xfrm>
            <a:off x="5398375" y="2362200"/>
            <a:ext cx="4800600" cy="3352800"/>
          </a:xfrm>
          <a:prstGeom prst="rect">
            <a:avLst/>
          </a:prstGeom>
        </p:spPr>
      </p:pic>
    </p:spTree>
    <p:extLst>
      <p:ext uri="{BB962C8B-B14F-4D97-AF65-F5344CB8AC3E}">
        <p14:creationId xmlns:p14="http://schemas.microsoft.com/office/powerpoint/2010/main" val="981192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847713-5CA5-754E-BD19-CA60C1D29F0B}"/>
              </a:ext>
            </a:extLst>
          </p:cNvPr>
          <p:cNvPicPr>
            <a:picLocks noChangeAspect="1"/>
          </p:cNvPicPr>
          <p:nvPr/>
        </p:nvPicPr>
        <p:blipFill>
          <a:blip r:embed="rId2"/>
          <a:stretch>
            <a:fillRect/>
          </a:stretch>
        </p:blipFill>
        <p:spPr>
          <a:xfrm>
            <a:off x="847726" y="2399451"/>
            <a:ext cx="4724400" cy="36449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Logarithmic axes</a:t>
            </a:r>
          </a:p>
          <a:p>
            <a:r>
              <a:rPr lang="en-CA" dirty="0"/>
              <a:t>You can change the axes properties </a:t>
            </a:r>
            <a:r>
              <a:rPr lang="en-CA" dirty="0" err="1"/>
              <a:t>XScale</a:t>
            </a:r>
            <a:r>
              <a:rPr lang="en-CA" dirty="0"/>
              <a:t> and </a:t>
            </a:r>
            <a:r>
              <a:rPr lang="en-CA" dirty="0" err="1"/>
              <a:t>YScale</a:t>
            </a:r>
            <a:r>
              <a:rPr lang="en-CA" dirty="0"/>
              <a:t> from ‘linear’ to ‘log’ or you can use the functions </a:t>
            </a:r>
            <a:r>
              <a:rPr lang="en-CA" dirty="0" err="1"/>
              <a:t>semilogx</a:t>
            </a:r>
            <a:r>
              <a:rPr lang="en-CA" dirty="0"/>
              <a:t>(), </a:t>
            </a:r>
            <a:r>
              <a:rPr lang="en-CA" dirty="0" err="1"/>
              <a:t>semilogy</a:t>
            </a:r>
            <a:r>
              <a:rPr lang="en-CA" dirty="0"/>
              <a:t>(), or </a:t>
            </a:r>
            <a:r>
              <a:rPr lang="en-CA" dirty="0" err="1"/>
              <a:t>loglog</a:t>
            </a:r>
            <a:r>
              <a:rPr lang="en-CA" dirty="0"/>
              <a:t>() instead of plot():</a:t>
            </a:r>
          </a:p>
          <a:p>
            <a:endParaRPr lang="en-CA" dirty="0"/>
          </a:p>
          <a:p>
            <a:endParaRPr lang="en-CA" dirty="0"/>
          </a:p>
          <a:p>
            <a:pPr marL="0" indent="0">
              <a:buNone/>
            </a:pPr>
            <a:endParaRPr lang="en-CA" dirty="0"/>
          </a:p>
          <a:p>
            <a:endParaRPr lang="en-CA" dirty="0"/>
          </a:p>
        </p:txBody>
      </p:sp>
      <p:cxnSp>
        <p:nvCxnSpPr>
          <p:cNvPr id="10" name="Straight Arrow Connector 9"/>
          <p:cNvCxnSpPr>
            <a:cxnSpLocks/>
          </p:cNvCxnSpPr>
          <p:nvPr/>
        </p:nvCxnSpPr>
        <p:spPr>
          <a:xfrm flipH="1">
            <a:off x="3713018" y="2861116"/>
            <a:ext cx="1102822" cy="692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582EB3A-BAEB-5943-A93B-7524A1212584}"/>
              </a:ext>
            </a:extLst>
          </p:cNvPr>
          <p:cNvPicPr>
            <a:picLocks noChangeAspect="1"/>
          </p:cNvPicPr>
          <p:nvPr/>
        </p:nvPicPr>
        <p:blipFill>
          <a:blip r:embed="rId3"/>
          <a:stretch>
            <a:fillRect/>
          </a:stretch>
        </p:blipFill>
        <p:spPr>
          <a:xfrm>
            <a:off x="5930610" y="2861116"/>
            <a:ext cx="4762500" cy="3403600"/>
          </a:xfrm>
          <a:prstGeom prst="rect">
            <a:avLst/>
          </a:prstGeom>
        </p:spPr>
      </p:pic>
      <p:sp>
        <p:nvSpPr>
          <p:cNvPr id="9" name="TextBox 8"/>
          <p:cNvSpPr txBox="1"/>
          <p:nvPr/>
        </p:nvSpPr>
        <p:spPr>
          <a:xfrm>
            <a:off x="4570007" y="1937786"/>
            <a:ext cx="3042458" cy="923330"/>
          </a:xfrm>
          <a:prstGeom prst="rect">
            <a:avLst/>
          </a:prstGeom>
          <a:solidFill>
            <a:schemeClr val="accent1"/>
          </a:solidFill>
        </p:spPr>
        <p:txBody>
          <a:bodyPr wrap="square" rtlCol="0">
            <a:spAutoFit/>
          </a:bodyPr>
          <a:lstStyle/>
          <a:p>
            <a:r>
              <a:rPr lang="en-CA" dirty="0"/>
              <a:t>Generate 100 logarithmically spaced points from 10^1 to 10^3</a:t>
            </a:r>
          </a:p>
        </p:txBody>
      </p:sp>
    </p:spTree>
    <p:extLst>
      <p:ext uri="{BB962C8B-B14F-4D97-AF65-F5344CB8AC3E}">
        <p14:creationId xmlns:p14="http://schemas.microsoft.com/office/powerpoint/2010/main" val="23696502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698750"/>
            <a:ext cx="10515600" cy="1325563"/>
          </a:xfrm>
        </p:spPr>
        <p:txBody>
          <a:bodyPr/>
          <a:lstStyle/>
          <a:p>
            <a:r>
              <a:rPr lang="en-CA" dirty="0"/>
              <a:t>Curve fitting</a:t>
            </a:r>
          </a:p>
        </p:txBody>
      </p:sp>
    </p:spTree>
    <p:extLst>
      <p:ext uri="{BB962C8B-B14F-4D97-AF65-F5344CB8AC3E}">
        <p14:creationId xmlns:p14="http://schemas.microsoft.com/office/powerpoint/2010/main" val="3651344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As a first example we will fit a Gaussian function to some Gaussian-shaped data (gaus1.txt)</a:t>
            </a:r>
          </a:p>
          <a:p>
            <a:r>
              <a:rPr lang="en-CA" dirty="0"/>
              <a:t>It is common that we have some Gaussian-shaped data and want to find the centre of the Gaussian, using the width of the Gaussian as the uncertainty on the centre location</a:t>
            </a:r>
          </a:p>
          <a:p>
            <a:r>
              <a:rPr lang="en-CA" dirty="0"/>
              <a:t>We usually disregard the individual uncertainties on the measured data points when doing this</a:t>
            </a:r>
          </a:p>
          <a:p>
            <a:r>
              <a:rPr lang="en-CA" dirty="0"/>
              <a:t>First, get the data into Python:</a:t>
            </a:r>
          </a:p>
          <a:p>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8C48D011-0A18-5B4E-8DA0-94441CCB879F}"/>
              </a:ext>
            </a:extLst>
          </p:cNvPr>
          <p:cNvPicPr>
            <a:picLocks noChangeAspect="1"/>
          </p:cNvPicPr>
          <p:nvPr/>
        </p:nvPicPr>
        <p:blipFill>
          <a:blip r:embed="rId2"/>
          <a:stretch>
            <a:fillRect/>
          </a:stretch>
        </p:blipFill>
        <p:spPr>
          <a:xfrm>
            <a:off x="5842000" y="3105035"/>
            <a:ext cx="5689600" cy="3644900"/>
          </a:xfrm>
          <a:prstGeom prst="rect">
            <a:avLst/>
          </a:prstGeom>
        </p:spPr>
      </p:pic>
    </p:spTree>
    <p:extLst>
      <p:ext uri="{BB962C8B-B14F-4D97-AF65-F5344CB8AC3E}">
        <p14:creationId xmlns:p14="http://schemas.microsoft.com/office/powerpoint/2010/main" val="37439091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1DBE-FD76-9E42-91AB-7917E89F23EB}"/>
              </a:ext>
            </a:extLst>
          </p:cNvPr>
          <p:cNvSpPr>
            <a:spLocks noGrp="1"/>
          </p:cNvSpPr>
          <p:nvPr>
            <p:ph type="title"/>
          </p:nvPr>
        </p:nvSpPr>
        <p:spPr>
          <a:xfrm>
            <a:off x="838200" y="129598"/>
            <a:ext cx="10515600" cy="1325563"/>
          </a:xfrm>
        </p:spPr>
        <p:txBody>
          <a:bodyPr/>
          <a:lstStyle/>
          <a:p>
            <a:r>
              <a:rPr lang="en-US" dirty="0"/>
              <a:t>SciPy curve fitting</a:t>
            </a:r>
          </a:p>
        </p:txBody>
      </p:sp>
      <p:sp>
        <p:nvSpPr>
          <p:cNvPr id="3" name="Content Placeholder 2">
            <a:extLst>
              <a:ext uri="{FF2B5EF4-FFF2-40B4-BE49-F238E27FC236}">
                <a16:creationId xmlns:a16="http://schemas.microsoft.com/office/drawing/2014/main" id="{924E012D-C1A6-B94F-8F8F-D3FB7D4BB4E3}"/>
              </a:ext>
            </a:extLst>
          </p:cNvPr>
          <p:cNvSpPr>
            <a:spLocks noGrp="1"/>
          </p:cNvSpPr>
          <p:nvPr>
            <p:ph idx="1"/>
          </p:nvPr>
        </p:nvSpPr>
        <p:spPr>
          <a:xfrm>
            <a:off x="838200" y="1354570"/>
            <a:ext cx="10515600" cy="4351338"/>
          </a:xfrm>
        </p:spPr>
        <p:txBody>
          <a:bodyPr/>
          <a:lstStyle/>
          <a:p>
            <a:r>
              <a:rPr lang="en-CA" dirty="0"/>
              <a:t>To fit a general set of functions we will make use of the SciPy scientific library. More specifically, we will be using the optimize </a:t>
            </a:r>
            <a:r>
              <a:rPr lang="en-CA" dirty="0" err="1"/>
              <a:t>sublibrary</a:t>
            </a:r>
            <a:r>
              <a:rPr lang="en-CA" dirty="0"/>
              <a:t> in SciPy</a:t>
            </a:r>
          </a:p>
          <a:p>
            <a:r>
              <a:rPr lang="en-US" dirty="0"/>
              <a:t>We can import the module/library in the same manner as </a:t>
            </a:r>
            <a:r>
              <a:rPr lang="en-US" dirty="0" err="1"/>
              <a:t>numpy</a:t>
            </a:r>
            <a:r>
              <a:rPr lang="en-US" dirty="0"/>
              <a:t>/</a:t>
            </a:r>
            <a:r>
              <a:rPr lang="en-US" dirty="0" err="1"/>
              <a:t>mathplotlib</a:t>
            </a:r>
            <a:r>
              <a:rPr lang="en-US" dirty="0"/>
              <a:t> (we will use the alias </a:t>
            </a:r>
            <a:r>
              <a:rPr lang="en-US" dirty="0" err="1"/>
              <a:t>sp</a:t>
            </a:r>
            <a:r>
              <a:rPr lang="en-US" dirty="0"/>
              <a:t>)</a:t>
            </a:r>
            <a:endParaRPr lang="en-CA" dirty="0"/>
          </a:p>
        </p:txBody>
      </p:sp>
      <p:pic>
        <p:nvPicPr>
          <p:cNvPr id="5" name="Picture 4">
            <a:extLst>
              <a:ext uri="{FF2B5EF4-FFF2-40B4-BE49-F238E27FC236}">
                <a16:creationId xmlns:a16="http://schemas.microsoft.com/office/drawing/2014/main" id="{63F97F32-A8BC-9A42-965C-DF866BB6AE57}"/>
              </a:ext>
            </a:extLst>
          </p:cNvPr>
          <p:cNvPicPr>
            <a:picLocks noChangeAspect="1"/>
          </p:cNvPicPr>
          <p:nvPr/>
        </p:nvPicPr>
        <p:blipFill>
          <a:blip r:embed="rId2"/>
          <a:stretch>
            <a:fillRect/>
          </a:stretch>
        </p:blipFill>
        <p:spPr>
          <a:xfrm>
            <a:off x="2544618" y="3990109"/>
            <a:ext cx="8994164" cy="1084118"/>
          </a:xfrm>
          <a:prstGeom prst="rect">
            <a:avLst/>
          </a:prstGeom>
        </p:spPr>
      </p:pic>
      <p:sp>
        <p:nvSpPr>
          <p:cNvPr id="6" name="Rectangle 5">
            <a:extLst>
              <a:ext uri="{FF2B5EF4-FFF2-40B4-BE49-F238E27FC236}">
                <a16:creationId xmlns:a16="http://schemas.microsoft.com/office/drawing/2014/main" id="{8A00121C-613E-8147-9C9A-65E2EBAA5B55}"/>
              </a:ext>
            </a:extLst>
          </p:cNvPr>
          <p:cNvSpPr/>
          <p:nvPr/>
        </p:nvSpPr>
        <p:spPr>
          <a:xfrm>
            <a:off x="3491347" y="4572000"/>
            <a:ext cx="3255818" cy="27555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337820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3258589"/>
          </a:xfrm>
        </p:spPr>
        <p:txBody>
          <a:bodyPr>
            <a:normAutofit/>
          </a:bodyPr>
          <a:lstStyle/>
          <a:p>
            <a:r>
              <a:rPr lang="en-CA" dirty="0" err="1"/>
              <a:t>Scipy</a:t>
            </a:r>
            <a:r>
              <a:rPr lang="en-CA" dirty="0"/>
              <a:t>, although very powerful, does not have a set of fit model templates. Meaning, we have to define our own </a:t>
            </a:r>
            <a:r>
              <a:rPr lang="en-CA" dirty="0" err="1"/>
              <a:t>guassian</a:t>
            </a:r>
            <a:r>
              <a:rPr lang="en-CA" dirty="0"/>
              <a:t> function to fit the data.</a:t>
            </a:r>
          </a:p>
          <a:p>
            <a:r>
              <a:rPr lang="en-CA" dirty="0"/>
              <a:t>To define your own function, we use the ‘def’ operator followed by the name of the function and the variables/parameters that are passed to it.</a:t>
            </a:r>
          </a:p>
          <a:p>
            <a:r>
              <a:rPr lang="en-US" dirty="0"/>
              <a:t>The form of the ‘gauss1’ model is </a:t>
            </a:r>
            <a:r>
              <a:rPr lang="es-ES" dirty="0"/>
              <a:t>y = A*</a:t>
            </a:r>
            <a:r>
              <a:rPr lang="es-ES" dirty="0" err="1"/>
              <a:t>exp</a:t>
            </a:r>
            <a:r>
              <a:rPr lang="es-ES" dirty="0"/>
              <a:t>(-((x-mu)/sigma)^2)</a:t>
            </a:r>
            <a:endParaRPr lang="en-CA" dirty="0"/>
          </a:p>
          <a:p>
            <a:endParaRPr lang="en-CA" dirty="0"/>
          </a:p>
          <a:p>
            <a:pPr marL="0" indent="0">
              <a:buNone/>
            </a:pPr>
            <a:endParaRPr lang="en-CA" dirty="0"/>
          </a:p>
          <a:p>
            <a:endParaRPr lang="en-CA" dirty="0"/>
          </a:p>
          <a:p>
            <a:endParaRPr lang="en-CA" dirty="0"/>
          </a:p>
          <a:p>
            <a:pPr marL="0" indent="0">
              <a:buNone/>
            </a:pPr>
            <a:endParaRPr lang="en-CA" dirty="0"/>
          </a:p>
          <a:p>
            <a:endParaRPr lang="en-CA" dirty="0"/>
          </a:p>
        </p:txBody>
      </p:sp>
      <p:pic>
        <p:nvPicPr>
          <p:cNvPr id="4" name="Picture 3">
            <a:extLst>
              <a:ext uri="{FF2B5EF4-FFF2-40B4-BE49-F238E27FC236}">
                <a16:creationId xmlns:a16="http://schemas.microsoft.com/office/drawing/2014/main" id="{8436733E-98B3-CC48-9648-2E56B353A1D7}"/>
              </a:ext>
            </a:extLst>
          </p:cNvPr>
          <p:cNvPicPr>
            <a:picLocks noChangeAspect="1"/>
          </p:cNvPicPr>
          <p:nvPr/>
        </p:nvPicPr>
        <p:blipFill>
          <a:blip r:embed="rId2"/>
          <a:stretch>
            <a:fillRect/>
          </a:stretch>
        </p:blipFill>
        <p:spPr>
          <a:xfrm>
            <a:off x="2281382" y="3616036"/>
            <a:ext cx="7394726" cy="1947718"/>
          </a:xfrm>
          <a:prstGeom prst="rect">
            <a:avLst/>
          </a:prstGeom>
        </p:spPr>
      </p:pic>
      <p:sp>
        <p:nvSpPr>
          <p:cNvPr id="14" name="TextBox 13">
            <a:extLst>
              <a:ext uri="{FF2B5EF4-FFF2-40B4-BE49-F238E27FC236}">
                <a16:creationId xmlns:a16="http://schemas.microsoft.com/office/drawing/2014/main" id="{E96AE60D-1A26-D34C-A94F-49F35F77B861}"/>
              </a:ext>
            </a:extLst>
          </p:cNvPr>
          <p:cNvSpPr txBox="1"/>
          <p:nvPr/>
        </p:nvSpPr>
        <p:spPr>
          <a:xfrm>
            <a:off x="7753003" y="5614477"/>
            <a:ext cx="3042458" cy="1200329"/>
          </a:xfrm>
          <a:prstGeom prst="rect">
            <a:avLst/>
          </a:prstGeom>
          <a:solidFill>
            <a:schemeClr val="accent1"/>
          </a:solidFill>
        </p:spPr>
        <p:txBody>
          <a:bodyPr wrap="square" rtlCol="0">
            <a:spAutoFit/>
          </a:bodyPr>
          <a:lstStyle/>
          <a:p>
            <a:r>
              <a:rPr lang="en-CA" dirty="0"/>
              <a:t>The passed variables are then used to evaluate the function we create and returns the value</a:t>
            </a:r>
          </a:p>
        </p:txBody>
      </p:sp>
      <p:sp>
        <p:nvSpPr>
          <p:cNvPr id="15" name="TextBox 14">
            <a:extLst>
              <a:ext uri="{FF2B5EF4-FFF2-40B4-BE49-F238E27FC236}">
                <a16:creationId xmlns:a16="http://schemas.microsoft.com/office/drawing/2014/main" id="{1CBB31AF-8B68-CA4D-B4D3-8B4CC98E6A6A}"/>
              </a:ext>
            </a:extLst>
          </p:cNvPr>
          <p:cNvSpPr txBox="1"/>
          <p:nvPr/>
        </p:nvSpPr>
        <p:spPr>
          <a:xfrm>
            <a:off x="604059" y="5674296"/>
            <a:ext cx="3042458" cy="923330"/>
          </a:xfrm>
          <a:prstGeom prst="rect">
            <a:avLst/>
          </a:prstGeom>
          <a:solidFill>
            <a:schemeClr val="accent1"/>
          </a:solidFill>
        </p:spPr>
        <p:txBody>
          <a:bodyPr wrap="square" rtlCol="0">
            <a:spAutoFit/>
          </a:bodyPr>
          <a:lstStyle/>
          <a:p>
            <a:r>
              <a:rPr lang="en-CA" dirty="0"/>
              <a:t>The first variable we pass to the function is going to be x (dependent variable)</a:t>
            </a:r>
          </a:p>
        </p:txBody>
      </p:sp>
      <p:cxnSp>
        <p:nvCxnSpPr>
          <p:cNvPr id="16" name="Straight Arrow Connector 15">
            <a:extLst>
              <a:ext uri="{FF2B5EF4-FFF2-40B4-BE49-F238E27FC236}">
                <a16:creationId xmlns:a16="http://schemas.microsoft.com/office/drawing/2014/main" id="{699B377F-060D-524A-A25F-AAF1068AE5F1}"/>
              </a:ext>
            </a:extLst>
          </p:cNvPr>
          <p:cNvCxnSpPr>
            <a:cxnSpLocks/>
          </p:cNvCxnSpPr>
          <p:nvPr/>
        </p:nvCxnSpPr>
        <p:spPr>
          <a:xfrm flipV="1">
            <a:off x="2281382" y="5084618"/>
            <a:ext cx="1223818" cy="54978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543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96A5F-7517-D24E-AD41-B215D7587A88}"/>
              </a:ext>
            </a:extLst>
          </p:cNvPr>
          <p:cNvSpPr>
            <a:spLocks noGrp="1"/>
          </p:cNvSpPr>
          <p:nvPr>
            <p:ph type="title"/>
          </p:nvPr>
        </p:nvSpPr>
        <p:spPr>
          <a:xfrm>
            <a:off x="630381" y="101888"/>
            <a:ext cx="10515600" cy="1325563"/>
          </a:xfrm>
        </p:spPr>
        <p:txBody>
          <a:bodyPr/>
          <a:lstStyle/>
          <a:p>
            <a:r>
              <a:rPr lang="en-US" dirty="0"/>
              <a:t>Example:</a:t>
            </a:r>
          </a:p>
        </p:txBody>
      </p:sp>
      <p:sp>
        <p:nvSpPr>
          <p:cNvPr id="3" name="Content Placeholder 2">
            <a:extLst>
              <a:ext uri="{FF2B5EF4-FFF2-40B4-BE49-F238E27FC236}">
                <a16:creationId xmlns:a16="http://schemas.microsoft.com/office/drawing/2014/main" id="{401A676A-FCB4-BE4F-A2D7-5041A8B694ED}"/>
              </a:ext>
            </a:extLst>
          </p:cNvPr>
          <p:cNvSpPr>
            <a:spLocks noGrp="1"/>
          </p:cNvSpPr>
          <p:nvPr>
            <p:ph idx="1"/>
          </p:nvPr>
        </p:nvSpPr>
        <p:spPr>
          <a:xfrm>
            <a:off x="630381" y="1017804"/>
            <a:ext cx="10515600" cy="1822378"/>
          </a:xfrm>
        </p:spPr>
        <p:txBody>
          <a:bodyPr/>
          <a:lstStyle/>
          <a:p>
            <a:r>
              <a:rPr lang="en-US" dirty="0"/>
              <a:t>We call the function for (x =1, A = 1, mu = 0, sigma = 1) and set it to a variable that we then print to screen</a:t>
            </a:r>
          </a:p>
        </p:txBody>
      </p:sp>
      <p:pic>
        <p:nvPicPr>
          <p:cNvPr id="4" name="Picture 3">
            <a:extLst>
              <a:ext uri="{FF2B5EF4-FFF2-40B4-BE49-F238E27FC236}">
                <a16:creationId xmlns:a16="http://schemas.microsoft.com/office/drawing/2014/main" id="{9AC6F41F-8E35-A642-95F7-78F7E7D763E2}"/>
              </a:ext>
            </a:extLst>
          </p:cNvPr>
          <p:cNvPicPr>
            <a:picLocks noChangeAspect="1"/>
          </p:cNvPicPr>
          <p:nvPr/>
        </p:nvPicPr>
        <p:blipFill>
          <a:blip r:embed="rId2"/>
          <a:stretch>
            <a:fillRect/>
          </a:stretch>
        </p:blipFill>
        <p:spPr>
          <a:xfrm>
            <a:off x="1046019" y="2343366"/>
            <a:ext cx="6047508" cy="2530813"/>
          </a:xfrm>
          <a:prstGeom prst="rect">
            <a:avLst/>
          </a:prstGeom>
        </p:spPr>
      </p:pic>
      <p:pic>
        <p:nvPicPr>
          <p:cNvPr id="5" name="Picture 4">
            <a:extLst>
              <a:ext uri="{FF2B5EF4-FFF2-40B4-BE49-F238E27FC236}">
                <a16:creationId xmlns:a16="http://schemas.microsoft.com/office/drawing/2014/main" id="{016D1953-31E0-484E-B8C4-3AA4AC5131F3}"/>
              </a:ext>
            </a:extLst>
          </p:cNvPr>
          <p:cNvPicPr>
            <a:picLocks noChangeAspect="1"/>
          </p:cNvPicPr>
          <p:nvPr/>
        </p:nvPicPr>
        <p:blipFill>
          <a:blip r:embed="rId3"/>
          <a:stretch>
            <a:fillRect/>
          </a:stretch>
        </p:blipFill>
        <p:spPr>
          <a:xfrm>
            <a:off x="4308764" y="5509996"/>
            <a:ext cx="6621318" cy="714333"/>
          </a:xfrm>
          <a:prstGeom prst="rect">
            <a:avLst/>
          </a:prstGeom>
        </p:spPr>
      </p:pic>
      <p:sp>
        <p:nvSpPr>
          <p:cNvPr id="6" name="TextBox 5">
            <a:extLst>
              <a:ext uri="{FF2B5EF4-FFF2-40B4-BE49-F238E27FC236}">
                <a16:creationId xmlns:a16="http://schemas.microsoft.com/office/drawing/2014/main" id="{541C0C37-12F9-FA4E-A649-6C9D64079DB7}"/>
              </a:ext>
            </a:extLst>
          </p:cNvPr>
          <p:cNvSpPr txBox="1"/>
          <p:nvPr/>
        </p:nvSpPr>
        <p:spPr>
          <a:xfrm>
            <a:off x="4308764" y="5007421"/>
            <a:ext cx="918841"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42940053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136D-6BED-4B4F-9C0A-5B6C2E0F9EAB}"/>
              </a:ext>
            </a:extLst>
          </p:cNvPr>
          <p:cNvSpPr>
            <a:spLocks noGrp="1"/>
          </p:cNvSpPr>
          <p:nvPr>
            <p:ph type="title"/>
          </p:nvPr>
        </p:nvSpPr>
        <p:spPr>
          <a:xfrm>
            <a:off x="554182" y="0"/>
            <a:ext cx="10515600" cy="1325563"/>
          </a:xfrm>
        </p:spPr>
        <p:txBody>
          <a:bodyPr/>
          <a:lstStyle/>
          <a:p>
            <a:r>
              <a:rPr lang="en-US" dirty="0" err="1"/>
              <a:t>Curve_fit</a:t>
            </a:r>
            <a:r>
              <a:rPr lang="en-US" dirty="0"/>
              <a:t> in </a:t>
            </a:r>
            <a:r>
              <a:rPr lang="en-US" dirty="0" err="1"/>
              <a:t>Scipy</a:t>
            </a:r>
            <a:endParaRPr lang="en-US" dirty="0"/>
          </a:p>
        </p:txBody>
      </p:sp>
      <p:sp>
        <p:nvSpPr>
          <p:cNvPr id="3" name="Content Placeholder 2">
            <a:extLst>
              <a:ext uri="{FF2B5EF4-FFF2-40B4-BE49-F238E27FC236}">
                <a16:creationId xmlns:a16="http://schemas.microsoft.com/office/drawing/2014/main" id="{F9D14702-C44B-4146-B0E5-0C9EC1AB0C3E}"/>
              </a:ext>
            </a:extLst>
          </p:cNvPr>
          <p:cNvSpPr>
            <a:spLocks noGrp="1"/>
          </p:cNvSpPr>
          <p:nvPr>
            <p:ph idx="1"/>
          </p:nvPr>
        </p:nvSpPr>
        <p:spPr>
          <a:xfrm>
            <a:off x="554182" y="1253331"/>
            <a:ext cx="10515600" cy="4351338"/>
          </a:xfrm>
        </p:spPr>
        <p:txBody>
          <a:bodyPr/>
          <a:lstStyle/>
          <a:p>
            <a:r>
              <a:rPr lang="en-US" dirty="0"/>
              <a:t>Now we can use the </a:t>
            </a:r>
            <a:r>
              <a:rPr lang="en-US" dirty="0" err="1"/>
              <a:t>curve_fit</a:t>
            </a:r>
            <a:r>
              <a:rPr lang="en-US" dirty="0"/>
              <a:t>() function using our ‘gaus1.dat’ and our defined </a:t>
            </a:r>
            <a:r>
              <a:rPr lang="en-US" dirty="0" err="1"/>
              <a:t>gaus</a:t>
            </a:r>
            <a:r>
              <a:rPr lang="en-US" dirty="0"/>
              <a:t>() function as the model to fit to data.</a:t>
            </a:r>
          </a:p>
          <a:p>
            <a:r>
              <a:rPr lang="en-US" dirty="0" err="1"/>
              <a:t>Curve_fit</a:t>
            </a:r>
            <a:r>
              <a:rPr lang="en-US" dirty="0"/>
              <a:t>() returns two objects: A array/vector of calculated parameters for our model (A, Mu, sigma) and a covariance matrix that we will ignore right now.</a:t>
            </a:r>
          </a:p>
        </p:txBody>
      </p:sp>
      <p:pic>
        <p:nvPicPr>
          <p:cNvPr id="4" name="Picture 3">
            <a:extLst>
              <a:ext uri="{FF2B5EF4-FFF2-40B4-BE49-F238E27FC236}">
                <a16:creationId xmlns:a16="http://schemas.microsoft.com/office/drawing/2014/main" id="{FDF2F8C1-0BC8-9445-8FEA-8016FEEA47AE}"/>
              </a:ext>
            </a:extLst>
          </p:cNvPr>
          <p:cNvPicPr>
            <a:picLocks noChangeAspect="1"/>
          </p:cNvPicPr>
          <p:nvPr/>
        </p:nvPicPr>
        <p:blipFill>
          <a:blip r:embed="rId2"/>
          <a:stretch>
            <a:fillRect/>
          </a:stretch>
        </p:blipFill>
        <p:spPr>
          <a:xfrm>
            <a:off x="1246909" y="3429000"/>
            <a:ext cx="8918889" cy="684645"/>
          </a:xfrm>
          <a:prstGeom prst="rect">
            <a:avLst/>
          </a:prstGeom>
        </p:spPr>
      </p:pic>
      <p:sp>
        <p:nvSpPr>
          <p:cNvPr id="5" name="TextBox 4">
            <a:extLst>
              <a:ext uri="{FF2B5EF4-FFF2-40B4-BE49-F238E27FC236}">
                <a16:creationId xmlns:a16="http://schemas.microsoft.com/office/drawing/2014/main" id="{3A481560-929F-8549-8F28-A073E36AFF27}"/>
              </a:ext>
            </a:extLst>
          </p:cNvPr>
          <p:cNvSpPr txBox="1"/>
          <p:nvPr/>
        </p:nvSpPr>
        <p:spPr>
          <a:xfrm>
            <a:off x="832658" y="4720645"/>
            <a:ext cx="3042458" cy="646331"/>
          </a:xfrm>
          <a:prstGeom prst="rect">
            <a:avLst/>
          </a:prstGeom>
          <a:solidFill>
            <a:schemeClr val="accent1"/>
          </a:solidFill>
        </p:spPr>
        <p:txBody>
          <a:bodyPr wrap="square" rtlCol="0">
            <a:spAutoFit/>
          </a:bodyPr>
          <a:lstStyle/>
          <a:p>
            <a:r>
              <a:rPr lang="en-CA" dirty="0" err="1"/>
              <a:t>Coeff</a:t>
            </a:r>
            <a:r>
              <a:rPr lang="en-CA" dirty="0"/>
              <a:t> will be the vector of fit parameters</a:t>
            </a:r>
          </a:p>
        </p:txBody>
      </p:sp>
      <p:sp>
        <p:nvSpPr>
          <p:cNvPr id="6" name="TextBox 5">
            <a:extLst>
              <a:ext uri="{FF2B5EF4-FFF2-40B4-BE49-F238E27FC236}">
                <a16:creationId xmlns:a16="http://schemas.microsoft.com/office/drawing/2014/main" id="{EA554DCD-7771-8849-A70D-2C710D452184}"/>
              </a:ext>
            </a:extLst>
          </p:cNvPr>
          <p:cNvSpPr txBox="1"/>
          <p:nvPr/>
        </p:nvSpPr>
        <p:spPr>
          <a:xfrm>
            <a:off x="5651934" y="4720645"/>
            <a:ext cx="3042458" cy="923330"/>
          </a:xfrm>
          <a:prstGeom prst="rect">
            <a:avLst/>
          </a:prstGeom>
          <a:solidFill>
            <a:schemeClr val="accent1"/>
          </a:solidFill>
        </p:spPr>
        <p:txBody>
          <a:bodyPr wrap="square" rtlCol="0">
            <a:spAutoFit/>
          </a:bodyPr>
          <a:lstStyle/>
          <a:p>
            <a:r>
              <a:rPr lang="en-CA" dirty="0"/>
              <a:t>We pass the gauss function first with the x and y data following</a:t>
            </a:r>
          </a:p>
        </p:txBody>
      </p:sp>
      <p:cxnSp>
        <p:nvCxnSpPr>
          <p:cNvPr id="7" name="Straight Arrow Connector 6">
            <a:extLst>
              <a:ext uri="{FF2B5EF4-FFF2-40B4-BE49-F238E27FC236}">
                <a16:creationId xmlns:a16="http://schemas.microsoft.com/office/drawing/2014/main" id="{30E31B92-F61D-0A45-B8E6-F4227EE0345B}"/>
              </a:ext>
            </a:extLst>
          </p:cNvPr>
          <p:cNvCxnSpPr>
            <a:cxnSpLocks/>
          </p:cNvCxnSpPr>
          <p:nvPr/>
        </p:nvCxnSpPr>
        <p:spPr>
          <a:xfrm flipH="1" flipV="1">
            <a:off x="2141437" y="3898028"/>
            <a:ext cx="424899" cy="5849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0031E90-9F87-A842-93BD-91ECA4F607C1}"/>
              </a:ext>
            </a:extLst>
          </p:cNvPr>
          <p:cNvCxnSpPr>
            <a:cxnSpLocks/>
          </p:cNvCxnSpPr>
          <p:nvPr/>
        </p:nvCxnSpPr>
        <p:spPr>
          <a:xfrm flipV="1">
            <a:off x="6632836" y="3988384"/>
            <a:ext cx="195210" cy="61983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1225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lnSpcReduction="10000"/>
              </a:bodyPr>
              <a:lstStyle/>
              <a:p>
                <a:r>
                  <a:rPr lang="en-US" dirty="0"/>
                  <a:t>By default, the fit function runs some algorithm to minimize the following expression:</a:t>
                </a:r>
              </a:p>
              <a:p>
                <a:pPr marL="0" indent="0">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oMath>
                  </m:oMathPara>
                </a14:m>
                <a:endParaRPr lang="en-US" dirty="0"/>
              </a:p>
              <a:p>
                <a:r>
                  <a:rPr lang="en-US" dirty="0"/>
                  <a:t>Where N is the number of data points,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are the values of the independent variable vector and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are the values of the dependent variable vector.</a:t>
                </a:r>
              </a:p>
              <a:p>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a14:m>
                <a:r>
                  <a:rPr lang="en-US" dirty="0"/>
                  <a:t> is the model function evaluated at each value of the dependent variable (in this case, the gauss() function). </a:t>
                </a:r>
              </a:p>
              <a:p>
                <a:r>
                  <a:rPr lang="en-US" dirty="0"/>
                  <a:t>The expression is minimized with respect to the parameters, i.e., </a:t>
                </a:r>
                <a:r>
                  <a:rPr lang="en-US" dirty="0" err="1"/>
                  <a:t>Curve_fit</a:t>
                </a:r>
                <a:r>
                  <a:rPr lang="en-US" dirty="0"/>
                  <a:t>() finds the values of the parameters in the fit function that minimize the expression.</a:t>
                </a:r>
              </a:p>
              <a:p>
                <a:r>
                  <a:rPr lang="en-US" dirty="0"/>
                  <a:t>This is known as Least Squares, since it finds the minimum sum of squares of the difference between the measured dependent variable values and the model calculated dependent variable values</a:t>
                </a:r>
              </a:p>
              <a:p>
                <a:endParaRPr lang="en-CA" dirty="0"/>
              </a:p>
              <a:p>
                <a:endParaRPr lang="en-CA" dirty="0"/>
              </a:p>
              <a:p>
                <a:endParaRPr lang="en-CA" dirty="0"/>
              </a:p>
              <a:p>
                <a:endParaRPr lang="en-CA" dirty="0"/>
              </a:p>
              <a:p>
                <a:endParaRPr lang="en-CA" dirty="0"/>
              </a:p>
              <a:p>
                <a:endParaRPr lang="en-CA" dirty="0"/>
              </a:p>
              <a:p>
                <a:pPr marL="0" indent="0">
                  <a:buNone/>
                </a:pPr>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66" t="-11310" r="-1329"/>
                </a:stretch>
              </a:blipFill>
            </p:spPr>
            <p:txBody>
              <a:bodyPr/>
              <a:lstStyle/>
              <a:p>
                <a:r>
                  <a:rPr lang="en-US">
                    <a:noFill/>
                  </a:rPr>
                  <a:t> </a:t>
                </a:r>
              </a:p>
            </p:txBody>
          </p:sp>
        </mc:Fallback>
      </mc:AlternateContent>
    </p:spTree>
    <p:extLst>
      <p:ext uri="{BB962C8B-B14F-4D97-AF65-F5344CB8AC3E}">
        <p14:creationId xmlns:p14="http://schemas.microsoft.com/office/powerpoint/2010/main" val="702128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1E68FA-455E-E44A-A240-43F5DA333445}"/>
              </a:ext>
            </a:extLst>
          </p:cNvPr>
          <p:cNvPicPr>
            <a:picLocks noChangeAspect="1"/>
          </p:cNvPicPr>
          <p:nvPr/>
        </p:nvPicPr>
        <p:blipFill>
          <a:blip r:embed="rId2"/>
          <a:stretch>
            <a:fillRect/>
          </a:stretch>
        </p:blipFill>
        <p:spPr>
          <a:xfrm>
            <a:off x="1396013" y="1258529"/>
            <a:ext cx="1994893" cy="5049928"/>
          </a:xfrm>
          <a:prstGeom prst="rect">
            <a:avLst/>
          </a:prstGeom>
        </p:spPr>
      </p:pic>
      <p:sp>
        <p:nvSpPr>
          <p:cNvPr id="3" name="Content Placeholder 2"/>
          <p:cNvSpPr>
            <a:spLocks noGrp="1"/>
          </p:cNvSpPr>
          <p:nvPr>
            <p:ph idx="1"/>
          </p:nvPr>
        </p:nvSpPr>
        <p:spPr>
          <a:xfrm>
            <a:off x="838200" y="357447"/>
            <a:ext cx="10610850" cy="5819516"/>
          </a:xfrm>
        </p:spPr>
        <p:txBody>
          <a:bodyPr/>
          <a:lstStyle/>
          <a:p>
            <a:r>
              <a:rPr lang="en-CA" dirty="0"/>
              <a:t>We can also assign values to our own variables and use them in expressions:</a:t>
            </a:r>
          </a:p>
        </p:txBody>
      </p:sp>
      <p:sp>
        <p:nvSpPr>
          <p:cNvPr id="11" name="TextBox 10"/>
          <p:cNvSpPr txBox="1"/>
          <p:nvPr/>
        </p:nvSpPr>
        <p:spPr>
          <a:xfrm>
            <a:off x="4919047" y="6293405"/>
            <a:ext cx="5184689" cy="369332"/>
          </a:xfrm>
          <a:prstGeom prst="rect">
            <a:avLst/>
          </a:prstGeom>
          <a:solidFill>
            <a:schemeClr val="accent1"/>
          </a:solidFill>
          <a:ln w="19050">
            <a:solidFill>
              <a:schemeClr val="accent1"/>
            </a:solidFill>
          </a:ln>
        </p:spPr>
        <p:txBody>
          <a:bodyPr wrap="none" rtlCol="0">
            <a:spAutoFit/>
          </a:bodyPr>
          <a:lstStyle/>
          <a:p>
            <a:r>
              <a:rPr lang="en-CA" dirty="0"/>
              <a:t>The variable x has been overwritten with a new value</a:t>
            </a:r>
          </a:p>
        </p:txBody>
      </p:sp>
      <p:cxnSp>
        <p:nvCxnSpPr>
          <p:cNvPr id="12" name="Straight Arrow Connector 11"/>
          <p:cNvCxnSpPr/>
          <p:nvPr/>
        </p:nvCxnSpPr>
        <p:spPr>
          <a:xfrm flipH="1" flipV="1">
            <a:off x="2745725" y="5956018"/>
            <a:ext cx="2072147" cy="4418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47747" y="3834883"/>
            <a:ext cx="4677884" cy="369332"/>
          </a:xfrm>
          <a:prstGeom prst="rect">
            <a:avLst/>
          </a:prstGeom>
          <a:solidFill>
            <a:schemeClr val="accent1"/>
          </a:solidFill>
          <a:ln w="19050">
            <a:solidFill>
              <a:schemeClr val="accent1"/>
            </a:solidFill>
          </a:ln>
        </p:spPr>
        <p:txBody>
          <a:bodyPr wrap="none" rtlCol="0">
            <a:spAutoFit/>
          </a:bodyPr>
          <a:lstStyle/>
          <a:p>
            <a:r>
              <a:rPr lang="en-CA" dirty="0"/>
              <a:t>A string of text can be assigned to a variable too</a:t>
            </a:r>
          </a:p>
        </p:txBody>
      </p:sp>
      <p:sp>
        <p:nvSpPr>
          <p:cNvPr id="9" name="Rectangle 8">
            <a:extLst>
              <a:ext uri="{FF2B5EF4-FFF2-40B4-BE49-F238E27FC236}">
                <a16:creationId xmlns:a16="http://schemas.microsoft.com/office/drawing/2014/main" id="{CAED45DD-9C42-2042-9EA1-C666DEB1B9D2}"/>
              </a:ext>
            </a:extLst>
          </p:cNvPr>
          <p:cNvSpPr/>
          <p:nvPr/>
        </p:nvSpPr>
        <p:spPr>
          <a:xfrm>
            <a:off x="1009650" y="1425677"/>
            <a:ext cx="2564081" cy="49722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6E474D49-8526-114D-A57E-8EE4917722FB}"/>
              </a:ext>
            </a:extLst>
          </p:cNvPr>
          <p:cNvPicPr>
            <a:picLocks noChangeAspect="1"/>
          </p:cNvPicPr>
          <p:nvPr/>
        </p:nvPicPr>
        <p:blipFill>
          <a:blip r:embed="rId3"/>
          <a:stretch>
            <a:fillRect/>
          </a:stretch>
        </p:blipFill>
        <p:spPr>
          <a:xfrm>
            <a:off x="6520281" y="2109786"/>
            <a:ext cx="2222500" cy="1435100"/>
          </a:xfrm>
          <a:prstGeom prst="rect">
            <a:avLst/>
          </a:prstGeom>
        </p:spPr>
      </p:pic>
      <p:sp>
        <p:nvSpPr>
          <p:cNvPr id="13" name="Rectangle 12">
            <a:extLst>
              <a:ext uri="{FF2B5EF4-FFF2-40B4-BE49-F238E27FC236}">
                <a16:creationId xmlns:a16="http://schemas.microsoft.com/office/drawing/2014/main" id="{6ADC127A-EB23-164B-A9BD-26620E780ED8}"/>
              </a:ext>
            </a:extLst>
          </p:cNvPr>
          <p:cNvSpPr/>
          <p:nvPr/>
        </p:nvSpPr>
        <p:spPr>
          <a:xfrm>
            <a:off x="6349490" y="2109785"/>
            <a:ext cx="2564081" cy="15041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80374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US" dirty="0"/>
              <a:t>We can view the contents of the fit output by inspecting the </a:t>
            </a:r>
            <a:r>
              <a:rPr lang="en-US" dirty="0" err="1"/>
              <a:t>coeff</a:t>
            </a:r>
            <a:r>
              <a:rPr lang="en-US" dirty="0"/>
              <a:t> variable that holds the fit values. </a:t>
            </a:r>
            <a:endParaRPr lang="en-US" i="1" dirty="0">
              <a:latin typeface="Cambria Math" panose="02040503050406030204" pitchFamily="18" charset="0"/>
            </a:endParaRPr>
          </a:p>
          <a:p>
            <a:endParaRPr lang="en-US" dirty="0"/>
          </a:p>
          <a:p>
            <a:endParaRPr lang="en-US" dirty="0"/>
          </a:p>
          <a:p>
            <a:r>
              <a:rPr lang="en-US" dirty="0"/>
              <a:t>We can see that the calculated parameters</a:t>
            </a:r>
          </a:p>
          <a:p>
            <a:pPr marL="0" indent="0">
              <a:buNone/>
            </a:pPr>
            <a:r>
              <a:rPr lang="en-US" dirty="0"/>
              <a:t>Are (A = 0.7999, mu = 1.995, sigma = 0.499)</a:t>
            </a:r>
          </a:p>
          <a:p>
            <a:endParaRPr lang="en-US" dirty="0"/>
          </a:p>
          <a:p>
            <a:pPr marL="0" indent="0">
              <a:buNone/>
            </a:pPr>
            <a:endParaRPr lang="en-US" dirty="0"/>
          </a:p>
          <a:p>
            <a:r>
              <a:rPr lang="en-US" dirty="0"/>
              <a:t>The parameter ‘mu’ is the location of the </a:t>
            </a:r>
            <a:r>
              <a:rPr lang="en-US" dirty="0" err="1"/>
              <a:t>centre</a:t>
            </a:r>
            <a:r>
              <a:rPr lang="en-US" dirty="0"/>
              <a:t> of the Gaussian. The parameter ‘sigma’ is the standard deviation.</a:t>
            </a:r>
            <a:endParaRPr lang="en-CA" dirty="0"/>
          </a:p>
          <a:p>
            <a:pPr marL="0" indent="0">
              <a:buNone/>
            </a:pPr>
            <a:endParaRPr lang="en-CA" dirty="0"/>
          </a:p>
          <a:p>
            <a:endParaRPr lang="en-CA" dirty="0"/>
          </a:p>
          <a:p>
            <a:endParaRPr lang="en-CA" dirty="0"/>
          </a:p>
          <a:p>
            <a:endParaRPr lang="en-CA" dirty="0"/>
          </a:p>
          <a:p>
            <a:endParaRPr lang="en-CA" dirty="0"/>
          </a:p>
          <a:p>
            <a:pPr marL="0" indent="0">
              <a:buNone/>
            </a:pPr>
            <a:endParaRPr lang="en-CA" dirty="0"/>
          </a:p>
          <a:p>
            <a:endParaRPr lang="en-CA" dirty="0"/>
          </a:p>
          <a:p>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62F16D3C-68CE-6E44-9EC7-ABB675117974}"/>
              </a:ext>
            </a:extLst>
          </p:cNvPr>
          <p:cNvPicPr>
            <a:picLocks noChangeAspect="1"/>
          </p:cNvPicPr>
          <p:nvPr/>
        </p:nvPicPr>
        <p:blipFill>
          <a:blip r:embed="rId2"/>
          <a:stretch>
            <a:fillRect/>
          </a:stretch>
        </p:blipFill>
        <p:spPr>
          <a:xfrm>
            <a:off x="7499349" y="1245989"/>
            <a:ext cx="3653559" cy="2737194"/>
          </a:xfrm>
          <a:prstGeom prst="rect">
            <a:avLst/>
          </a:prstGeom>
        </p:spPr>
      </p:pic>
    </p:spTree>
    <p:extLst>
      <p:ext uri="{BB962C8B-B14F-4D97-AF65-F5344CB8AC3E}">
        <p14:creationId xmlns:p14="http://schemas.microsoft.com/office/powerpoint/2010/main" val="19448292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US" dirty="0"/>
              <a:t>We can access the parameter values from the fit object variable using dot notation</a:t>
            </a:r>
          </a:p>
          <a:p>
            <a:r>
              <a:rPr lang="en-US" dirty="0"/>
              <a:t>Let’s plot the data along with the fitted Gaussian to visually inspect the quality of the fit</a:t>
            </a:r>
          </a:p>
          <a:p>
            <a:endParaRPr lang="en-US" i="1" dirty="0">
              <a:latin typeface="Cambria Math" panose="02040503050406030204" pitchFamily="18" charset="0"/>
            </a:endParaRPr>
          </a:p>
          <a:p>
            <a:endParaRPr lang="en-US" dirty="0"/>
          </a:p>
          <a:p>
            <a:endParaRPr lang="en-US" dirty="0"/>
          </a:p>
          <a:p>
            <a:endParaRPr lang="en-CA" dirty="0"/>
          </a:p>
          <a:p>
            <a:endParaRPr lang="en-CA" dirty="0"/>
          </a:p>
          <a:p>
            <a:endParaRPr lang="en-CA" dirty="0"/>
          </a:p>
          <a:p>
            <a:endParaRPr lang="en-CA" dirty="0"/>
          </a:p>
          <a:p>
            <a:endParaRPr lang="en-CA" dirty="0"/>
          </a:p>
          <a:p>
            <a:endParaRPr lang="en-CA" dirty="0"/>
          </a:p>
          <a:p>
            <a:pPr marL="0" indent="0">
              <a:buNone/>
            </a:pPr>
            <a:endParaRPr lang="en-CA" dirty="0"/>
          </a:p>
          <a:p>
            <a:endParaRPr lang="en-CA" dirty="0"/>
          </a:p>
          <a:p>
            <a:endParaRPr lang="en-CA" dirty="0"/>
          </a:p>
          <a:p>
            <a:pPr marL="0" indent="0">
              <a:buNone/>
            </a:pPr>
            <a:endParaRPr lang="en-CA" dirty="0"/>
          </a:p>
          <a:p>
            <a:endParaRPr lang="en-CA" dirty="0"/>
          </a:p>
        </p:txBody>
      </p:sp>
      <p:sp>
        <p:nvSpPr>
          <p:cNvPr id="7" name="Content Placeholder 2"/>
          <p:cNvSpPr txBox="1">
            <a:spLocks/>
          </p:cNvSpPr>
          <p:nvPr/>
        </p:nvSpPr>
        <p:spPr>
          <a:xfrm>
            <a:off x="7347858" y="6059186"/>
            <a:ext cx="4316895" cy="570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fit looks all right</a:t>
            </a:r>
          </a:p>
          <a:p>
            <a:endParaRPr lang="en-US" dirty="0"/>
          </a:p>
          <a:p>
            <a:pPr marL="0"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C2924498-CFE7-F345-B697-1FC8FE11BB09}"/>
              </a:ext>
            </a:extLst>
          </p:cNvPr>
          <p:cNvPicPr>
            <a:picLocks noChangeAspect="1"/>
          </p:cNvPicPr>
          <p:nvPr/>
        </p:nvPicPr>
        <p:blipFill>
          <a:blip r:embed="rId2"/>
          <a:stretch>
            <a:fillRect/>
          </a:stretch>
        </p:blipFill>
        <p:spPr>
          <a:xfrm>
            <a:off x="6724453" y="1867209"/>
            <a:ext cx="4940300" cy="3530600"/>
          </a:xfrm>
          <a:prstGeom prst="rect">
            <a:avLst/>
          </a:prstGeom>
        </p:spPr>
      </p:pic>
      <p:pic>
        <p:nvPicPr>
          <p:cNvPr id="10" name="Picture 9">
            <a:extLst>
              <a:ext uri="{FF2B5EF4-FFF2-40B4-BE49-F238E27FC236}">
                <a16:creationId xmlns:a16="http://schemas.microsoft.com/office/drawing/2014/main" id="{A66227DB-67E2-7F4B-B024-C7CC8BF88071}"/>
              </a:ext>
            </a:extLst>
          </p:cNvPr>
          <p:cNvPicPr>
            <a:picLocks noChangeAspect="1"/>
          </p:cNvPicPr>
          <p:nvPr/>
        </p:nvPicPr>
        <p:blipFill>
          <a:blip r:embed="rId3"/>
          <a:stretch>
            <a:fillRect/>
          </a:stretch>
        </p:blipFill>
        <p:spPr>
          <a:xfrm>
            <a:off x="1111053" y="2179796"/>
            <a:ext cx="5613400" cy="3683000"/>
          </a:xfrm>
          <a:prstGeom prst="rect">
            <a:avLst/>
          </a:prstGeom>
        </p:spPr>
      </p:pic>
      <p:sp>
        <p:nvSpPr>
          <p:cNvPr id="9" name="TextBox 8"/>
          <p:cNvSpPr txBox="1"/>
          <p:nvPr/>
        </p:nvSpPr>
        <p:spPr>
          <a:xfrm>
            <a:off x="3984921" y="5765814"/>
            <a:ext cx="3042458" cy="923330"/>
          </a:xfrm>
          <a:prstGeom prst="rect">
            <a:avLst/>
          </a:prstGeom>
          <a:solidFill>
            <a:schemeClr val="accent1"/>
          </a:solidFill>
        </p:spPr>
        <p:txBody>
          <a:bodyPr wrap="square" rtlCol="0">
            <a:spAutoFit/>
          </a:bodyPr>
          <a:lstStyle/>
          <a:p>
            <a:r>
              <a:rPr lang="en-CA" dirty="0"/>
              <a:t>Again, let’s pretend the </a:t>
            </a:r>
            <a:r>
              <a:rPr lang="en-CA" dirty="0" err="1"/>
              <a:t>gaus</a:t>
            </a:r>
            <a:r>
              <a:rPr lang="en-CA" dirty="0"/>
              <a:t> data were intensity vs position measurements</a:t>
            </a:r>
          </a:p>
        </p:txBody>
      </p:sp>
    </p:spTree>
    <p:extLst>
      <p:ext uri="{BB962C8B-B14F-4D97-AF65-F5344CB8AC3E}">
        <p14:creationId xmlns:p14="http://schemas.microsoft.com/office/powerpoint/2010/main" val="1902528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US" dirty="0"/>
              <a:t>The results of the fit are:</a:t>
            </a:r>
          </a:p>
          <a:p>
            <a:r>
              <a:rPr lang="en-US" dirty="0"/>
              <a:t>Centre of the bump is at mu = 1.9953 cm</a:t>
            </a:r>
          </a:p>
          <a:p>
            <a:r>
              <a:rPr lang="en-US" dirty="0"/>
              <a:t>The width of the bump is sigma= 0.4988 cm</a:t>
            </a:r>
          </a:p>
          <a:p>
            <a:r>
              <a:rPr lang="en-US" dirty="0"/>
              <a:t>Using the standard deviation of the Gaussian as the uncertainty of the bump location, we conclude that the </a:t>
            </a:r>
            <a:r>
              <a:rPr lang="en-US" dirty="0" err="1"/>
              <a:t>centre</a:t>
            </a:r>
            <a:r>
              <a:rPr lang="en-US" dirty="0"/>
              <a:t> of the intensity bump is at</a:t>
            </a:r>
          </a:p>
          <a:p>
            <a:pPr marL="0" indent="0">
              <a:buNone/>
            </a:pPr>
            <a:r>
              <a:rPr lang="en-US" dirty="0"/>
              <a:t>	(2.0 +/- 0.5) cm</a:t>
            </a:r>
          </a:p>
          <a:p>
            <a:endParaRPr lang="en-US" dirty="0"/>
          </a:p>
          <a:p>
            <a:endParaRPr lang="en-US" i="1" dirty="0">
              <a:latin typeface="Cambria Math" panose="02040503050406030204" pitchFamily="18" charset="0"/>
            </a:endParaRPr>
          </a:p>
          <a:p>
            <a:endParaRPr lang="en-US" dirty="0"/>
          </a:p>
          <a:p>
            <a:endParaRPr lang="en-US" dirty="0"/>
          </a:p>
          <a:p>
            <a:endParaRPr lang="en-CA" dirty="0"/>
          </a:p>
          <a:p>
            <a:endParaRPr lang="en-CA" dirty="0"/>
          </a:p>
          <a:p>
            <a:endParaRPr lang="en-CA" dirty="0"/>
          </a:p>
          <a:p>
            <a:endParaRPr lang="en-CA" dirty="0"/>
          </a:p>
          <a:p>
            <a:endParaRPr lang="en-CA" dirty="0"/>
          </a:p>
          <a:p>
            <a:endParaRPr lang="en-CA" dirty="0"/>
          </a:p>
          <a:p>
            <a:pPr marL="0" indent="0">
              <a:buNone/>
            </a:pPr>
            <a:endParaRPr lang="en-CA" dirty="0"/>
          </a:p>
          <a:p>
            <a:endParaRPr lang="en-CA" dirty="0"/>
          </a:p>
          <a:p>
            <a:endParaRPr lang="en-CA" dirty="0"/>
          </a:p>
          <a:p>
            <a:pPr marL="0" indent="0">
              <a:buNone/>
            </a:pPr>
            <a:endParaRPr lang="en-CA" dirty="0"/>
          </a:p>
          <a:p>
            <a:endParaRPr lang="en-CA" dirty="0"/>
          </a:p>
        </p:txBody>
      </p:sp>
    </p:spTree>
    <p:extLst>
      <p:ext uri="{BB962C8B-B14F-4D97-AF65-F5344CB8AC3E}">
        <p14:creationId xmlns:p14="http://schemas.microsoft.com/office/powerpoint/2010/main" val="20095972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Next let’s fit a curve to some data, taking into account the uncertainties on the data points. We will use chi-squared minimization as a fitting procedure</a:t>
            </a:r>
          </a:p>
          <a:p>
            <a:r>
              <a:rPr lang="en-CA" dirty="0"/>
              <a:t>Let’s fit a curve to the data in malus3.txt</a:t>
            </a:r>
          </a:p>
          <a:p>
            <a:r>
              <a:rPr lang="en-CA" dirty="0"/>
              <a:t>The expected shape is sine squared</a:t>
            </a:r>
          </a:p>
          <a:p>
            <a:r>
              <a:rPr lang="en-CA" dirty="0"/>
              <a:t>Here we don’t have any uncertainties on the x variable. If there are uncertainties on x, and they are much smaller than the uncertainties on the y variable, they can be ignored</a:t>
            </a:r>
          </a:p>
          <a:p>
            <a:r>
              <a:rPr lang="en-US" dirty="0"/>
              <a:t>(more precisely, if variations in x on the order of </a:t>
            </a:r>
            <a:r>
              <a:rPr lang="el-GR" dirty="0"/>
              <a:t>σ</a:t>
            </a:r>
            <a:r>
              <a:rPr lang="en-CA" baseline="-25000" dirty="0"/>
              <a:t>x</a:t>
            </a:r>
            <a:r>
              <a:rPr lang="en-CA" dirty="0"/>
              <a:t> result in variations in the measurement of y much smaller than </a:t>
            </a:r>
            <a:r>
              <a:rPr lang="el-GR" dirty="0"/>
              <a:t>σ</a:t>
            </a:r>
            <a:r>
              <a:rPr lang="en-CA" baseline="-25000" dirty="0"/>
              <a:t>y</a:t>
            </a:r>
            <a:r>
              <a:rPr lang="en-CA" dirty="0"/>
              <a:t>, then we can neglect </a:t>
            </a:r>
            <a:r>
              <a:rPr lang="el-GR" dirty="0"/>
              <a:t>σ</a:t>
            </a:r>
            <a:r>
              <a:rPr lang="en-CA" baseline="-25000" dirty="0"/>
              <a:t>x</a:t>
            </a:r>
            <a:r>
              <a:rPr lang="en-CA" dirty="0"/>
              <a:t> when fitting)</a:t>
            </a:r>
            <a:endParaRPr lang="en-US" dirty="0"/>
          </a:p>
          <a:p>
            <a:r>
              <a:rPr lang="en-US" dirty="0"/>
              <a:t>Since we have some control over the independent variable, it is often the case that</a:t>
            </a:r>
            <a:r>
              <a:rPr lang="el-GR" dirty="0"/>
              <a:t> σ</a:t>
            </a:r>
            <a:r>
              <a:rPr lang="en-CA" baseline="-25000" dirty="0"/>
              <a:t>x</a:t>
            </a:r>
            <a:r>
              <a:rPr lang="en-CA" dirty="0"/>
              <a:t> will be relatively small and can be neglected when fitting</a:t>
            </a:r>
            <a:endParaRPr lang="en-US" dirty="0"/>
          </a:p>
          <a:p>
            <a:endParaRPr lang="en-CA" dirty="0"/>
          </a:p>
          <a:p>
            <a:pPr marL="0" indent="0">
              <a:buNone/>
            </a:pPr>
            <a:endParaRPr lang="en-CA" dirty="0"/>
          </a:p>
          <a:p>
            <a:endParaRPr lang="en-CA" dirty="0"/>
          </a:p>
        </p:txBody>
      </p:sp>
    </p:spTree>
    <p:extLst>
      <p:ext uri="{BB962C8B-B14F-4D97-AF65-F5344CB8AC3E}">
        <p14:creationId xmlns:p14="http://schemas.microsoft.com/office/powerpoint/2010/main" val="23588730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CA" dirty="0"/>
              <a:t>First, read the data and plot it:</a:t>
            </a:r>
            <a:endParaRPr lang="en-US" dirty="0"/>
          </a:p>
          <a:p>
            <a:endParaRPr lang="en-CA" dirty="0"/>
          </a:p>
          <a:p>
            <a:pPr marL="0" indent="0">
              <a:buNone/>
            </a:pPr>
            <a:endParaRPr lang="en-CA" dirty="0"/>
          </a:p>
          <a:p>
            <a:endParaRPr lang="en-CA" dirty="0"/>
          </a:p>
        </p:txBody>
      </p:sp>
      <p:pic>
        <p:nvPicPr>
          <p:cNvPr id="6" name="Picture 5">
            <a:extLst>
              <a:ext uri="{FF2B5EF4-FFF2-40B4-BE49-F238E27FC236}">
                <a16:creationId xmlns:a16="http://schemas.microsoft.com/office/drawing/2014/main" id="{39091899-517C-BC42-A396-30C29538FBA3}"/>
              </a:ext>
            </a:extLst>
          </p:cNvPr>
          <p:cNvPicPr>
            <a:picLocks noChangeAspect="1"/>
          </p:cNvPicPr>
          <p:nvPr/>
        </p:nvPicPr>
        <p:blipFill>
          <a:blip r:embed="rId2"/>
          <a:stretch>
            <a:fillRect/>
          </a:stretch>
        </p:blipFill>
        <p:spPr>
          <a:xfrm>
            <a:off x="1086427" y="1268153"/>
            <a:ext cx="5613400" cy="5232400"/>
          </a:xfrm>
          <a:prstGeom prst="rect">
            <a:avLst/>
          </a:prstGeom>
        </p:spPr>
      </p:pic>
      <p:pic>
        <p:nvPicPr>
          <p:cNvPr id="5" name="Picture 4">
            <a:extLst>
              <a:ext uri="{FF2B5EF4-FFF2-40B4-BE49-F238E27FC236}">
                <a16:creationId xmlns:a16="http://schemas.microsoft.com/office/drawing/2014/main" id="{3A32DE05-07B6-4547-9F8E-DEFF7414796F}"/>
              </a:ext>
            </a:extLst>
          </p:cNvPr>
          <p:cNvPicPr>
            <a:picLocks noChangeAspect="1"/>
          </p:cNvPicPr>
          <p:nvPr/>
        </p:nvPicPr>
        <p:blipFill>
          <a:blip r:embed="rId3"/>
          <a:stretch>
            <a:fillRect/>
          </a:stretch>
        </p:blipFill>
        <p:spPr>
          <a:xfrm>
            <a:off x="5741529" y="1018771"/>
            <a:ext cx="5041900" cy="3530600"/>
          </a:xfrm>
          <a:prstGeom prst="rect">
            <a:avLst/>
          </a:prstGeom>
        </p:spPr>
      </p:pic>
    </p:spTree>
    <p:extLst>
      <p:ext uri="{BB962C8B-B14F-4D97-AF65-F5344CB8AC3E}">
        <p14:creationId xmlns:p14="http://schemas.microsoft.com/office/powerpoint/2010/main" val="23764430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US" dirty="0"/>
              <a:t>The form of the function that we want to fit is a generic sine squared with four parameters: f(x) = a</a:t>
            </a:r>
            <a:r>
              <a:rPr lang="en-US" baseline="-25000" dirty="0"/>
              <a:t>1</a:t>
            </a:r>
            <a:r>
              <a:rPr lang="en-US" dirty="0"/>
              <a:t> * sin</a:t>
            </a:r>
            <a:r>
              <a:rPr lang="en-US" baseline="30000" dirty="0"/>
              <a:t>2</a:t>
            </a:r>
            <a:r>
              <a:rPr lang="en-US" dirty="0"/>
              <a:t>(a</a:t>
            </a:r>
            <a:r>
              <a:rPr lang="en-US" baseline="-25000" dirty="0"/>
              <a:t>2</a:t>
            </a:r>
            <a:r>
              <a:rPr lang="en-US" dirty="0"/>
              <a:t>*x + a</a:t>
            </a:r>
            <a:r>
              <a:rPr lang="en-US" baseline="-25000" dirty="0"/>
              <a:t>3</a:t>
            </a:r>
            <a:r>
              <a:rPr lang="en-US" dirty="0"/>
              <a:t>) + a</a:t>
            </a:r>
            <a:r>
              <a:rPr lang="en-US" baseline="-25000" dirty="0"/>
              <a:t>4</a:t>
            </a:r>
            <a:endParaRPr lang="en-US" baseline="30000" dirty="0"/>
          </a:p>
          <a:p>
            <a:pPr lvl="1"/>
            <a:r>
              <a:rPr lang="en-CA" dirty="0"/>
              <a:t>where </a:t>
            </a:r>
            <a:r>
              <a:rPr lang="en-US" dirty="0"/>
              <a:t>a</a:t>
            </a:r>
            <a:r>
              <a:rPr lang="en-US" baseline="-25000" dirty="0"/>
              <a:t>1</a:t>
            </a:r>
            <a:r>
              <a:rPr lang="en-CA" dirty="0"/>
              <a:t> encodes the amplitude, </a:t>
            </a:r>
            <a:r>
              <a:rPr lang="en-US" dirty="0"/>
              <a:t>a</a:t>
            </a:r>
            <a:r>
              <a:rPr lang="en-US" baseline="-25000" dirty="0"/>
              <a:t>2</a:t>
            </a:r>
            <a:r>
              <a:rPr lang="en-CA" dirty="0"/>
              <a:t> encodes the frequency information, </a:t>
            </a:r>
            <a:r>
              <a:rPr lang="en-US" dirty="0"/>
              <a:t>a</a:t>
            </a:r>
            <a:r>
              <a:rPr lang="en-US" baseline="-25000" dirty="0"/>
              <a:t>3</a:t>
            </a:r>
            <a:r>
              <a:rPr lang="en-CA" dirty="0"/>
              <a:t> encodes the phase shift, and </a:t>
            </a:r>
            <a:r>
              <a:rPr lang="en-US" dirty="0"/>
              <a:t>a</a:t>
            </a:r>
            <a:r>
              <a:rPr lang="en-US" baseline="-25000" dirty="0"/>
              <a:t>4</a:t>
            </a:r>
            <a:r>
              <a:rPr lang="en-CA" dirty="0"/>
              <a:t> encodes the DC shift</a:t>
            </a:r>
          </a:p>
          <a:p>
            <a:r>
              <a:rPr lang="en-CA" dirty="0"/>
              <a:t>Let’s again assume that the data is intensity (in W/m^2) vs position (in cm)</a:t>
            </a:r>
          </a:p>
          <a:p>
            <a:r>
              <a:rPr lang="en-CA" dirty="0"/>
              <a:t>Since the variables have units, some of the parameters have units too. </a:t>
            </a:r>
            <a:r>
              <a:rPr lang="en-US" dirty="0"/>
              <a:t>a</a:t>
            </a:r>
            <a:r>
              <a:rPr lang="en-US" baseline="-25000" dirty="0"/>
              <a:t>1</a:t>
            </a:r>
            <a:r>
              <a:rPr lang="en-CA" dirty="0"/>
              <a:t> has units W/m^2, </a:t>
            </a:r>
            <a:r>
              <a:rPr lang="en-US" dirty="0"/>
              <a:t>a</a:t>
            </a:r>
            <a:r>
              <a:rPr lang="en-US" baseline="-25000" dirty="0"/>
              <a:t>2</a:t>
            </a:r>
            <a:r>
              <a:rPr lang="en-CA" dirty="0"/>
              <a:t> has units rad/cm, </a:t>
            </a:r>
            <a:r>
              <a:rPr lang="en-US" dirty="0"/>
              <a:t>a</a:t>
            </a:r>
            <a:r>
              <a:rPr lang="en-US" baseline="-25000" dirty="0"/>
              <a:t>3</a:t>
            </a:r>
            <a:r>
              <a:rPr lang="en-CA" dirty="0"/>
              <a:t> has units rad, and </a:t>
            </a:r>
            <a:r>
              <a:rPr lang="en-US" dirty="0"/>
              <a:t>a</a:t>
            </a:r>
            <a:r>
              <a:rPr lang="en-US" baseline="-25000" dirty="0"/>
              <a:t>4</a:t>
            </a:r>
            <a:r>
              <a:rPr lang="en-CA" dirty="0"/>
              <a:t> has units W/m^2</a:t>
            </a:r>
          </a:p>
          <a:p>
            <a:pPr marL="0" indent="0">
              <a:buNone/>
            </a:pPr>
            <a:endParaRPr lang="en-CA" dirty="0"/>
          </a:p>
          <a:p>
            <a:pPr marL="0" indent="0">
              <a:buNone/>
            </a:pPr>
            <a:endParaRPr lang="en-CA" dirty="0"/>
          </a:p>
          <a:p>
            <a:endParaRPr lang="en-CA" dirty="0"/>
          </a:p>
        </p:txBody>
      </p:sp>
    </p:spTree>
    <p:extLst>
      <p:ext uri="{BB962C8B-B14F-4D97-AF65-F5344CB8AC3E}">
        <p14:creationId xmlns:p14="http://schemas.microsoft.com/office/powerpoint/2010/main" val="15096237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US" dirty="0"/>
                  <a:t>To do the fit, we introduce the </a:t>
                </a:r>
                <a:r>
                  <a:rPr lang="el-GR" dirty="0"/>
                  <a:t>χ</a:t>
                </a:r>
                <a:r>
                  <a:rPr lang="en-CA" baseline="30000" dirty="0"/>
                  <a:t>2</a:t>
                </a:r>
                <a:r>
                  <a:rPr lang="en-CA" dirty="0"/>
                  <a:t> function (“chi-squared”; </a:t>
                </a:r>
                <a:r>
                  <a:rPr lang="el-GR" dirty="0"/>
                  <a:t>χ</a:t>
                </a:r>
                <a:r>
                  <a:rPr lang="en-CA" dirty="0"/>
                  <a:t> is written out as “chi” and pronounced as “kai”):</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r>
                            <m:rPr>
                              <m:nor/>
                            </m:rPr>
                            <a:rPr lang="el-GR" dirty="0"/>
                            <m:t>χ</m:t>
                          </m:r>
                        </m:e>
                        <m:sup>
                          <m:r>
                            <a:rPr lang="en-US" i="1">
                              <a:latin typeface="Cambria Math" panose="02040503050406030204" pitchFamily="18" charset="0"/>
                            </a:rPr>
                            <m:t>2</m:t>
                          </m:r>
                        </m:sup>
                      </m:sSup>
                      <m:r>
                        <a:rPr lang="en-CA" i="1">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𝑁</m:t>
                          </m:r>
                        </m:sup>
                        <m:e>
                          <m:f>
                            <m:fPr>
                              <m:ctrlPr>
                                <a:rPr lang="en-CA" i="1">
                                  <a:latin typeface="Cambria Math" panose="02040503050406030204" pitchFamily="18" charset="0"/>
                                </a:rPr>
                              </m:ctrlPr>
                            </m:fPr>
                            <m:num>
                              <m:sSup>
                                <m:sSupPr>
                                  <m:ctrlPr>
                                    <a:rPr lang="en-CA" i="1">
                                      <a:latin typeface="Cambria Math" panose="02040503050406030204" pitchFamily="18" charset="0"/>
                                    </a:rPr>
                                  </m:ctrlPr>
                                </m:sSupPr>
                                <m:e>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i="1">
                                      <a:latin typeface="Cambria Math" panose="02040503050406030204" pitchFamily="18" charset="0"/>
                                    </a:rPr>
                                    <m:t>−</m:t>
                                  </m:r>
                                  <m:r>
                                    <a:rPr lang="en-CA" i="1">
                                      <a:latin typeface="Cambria Math" panose="02040503050406030204" pitchFamily="18" charset="0"/>
                                    </a:rPr>
                                    <m:t>𝑓</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𝑚</m:t>
                                      </m:r>
                                    </m:sub>
                                  </m:sSub>
                                  <m:r>
                                    <a:rPr lang="en-CA" i="1">
                                      <a:latin typeface="Cambria Math" panose="02040503050406030204" pitchFamily="18" charset="0"/>
                                    </a:rPr>
                                    <m:t>))</m:t>
                                  </m:r>
                                </m:e>
                                <m:sup>
                                  <m:r>
                                    <a:rPr lang="en-CA" i="1">
                                      <a:latin typeface="Cambria Math" panose="02040503050406030204" pitchFamily="18" charset="0"/>
                                    </a:rPr>
                                    <m:t>2</m:t>
                                  </m:r>
                                </m:sup>
                              </m:sSup>
                            </m:num>
                            <m:den>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i="1">
                                      <a:latin typeface="Cambria Math" panose="02040503050406030204" pitchFamily="18" charset="0"/>
                                    </a:rPr>
                                    <m:t>𝑖</m:t>
                                  </m:r>
                                </m:sub>
                                <m:sup>
                                  <m:r>
                                    <a:rPr lang="en-CA" i="1">
                                      <a:latin typeface="Cambria Math" panose="02040503050406030204" pitchFamily="18" charset="0"/>
                                    </a:rPr>
                                    <m:t>2</m:t>
                                  </m:r>
                                </m:sup>
                              </m:sSubSup>
                            </m:den>
                          </m:f>
                        </m:e>
                      </m:nary>
                      <m:r>
                        <a:rPr lang="en-CA" i="1">
                          <a:latin typeface="Cambria Math" panose="02040503050406030204" pitchFamily="18" charset="0"/>
                        </a:rPr>
                        <m:t> ,</m:t>
                      </m:r>
                    </m:oMath>
                  </m:oMathPara>
                </a14:m>
                <a:endParaRPr lang="en-CA" dirty="0"/>
              </a:p>
              <a:p>
                <a:r>
                  <a:rPr lang="en-US" dirty="0"/>
                  <a:t>Where N is the number of data points being fitted to, the x</a:t>
                </a:r>
                <a:r>
                  <a:rPr lang="en-US" baseline="-25000" dirty="0"/>
                  <a:t>i</a:t>
                </a:r>
                <a:r>
                  <a:rPr lang="en-US" dirty="0"/>
                  <a:t> and </a:t>
                </a:r>
                <a:r>
                  <a:rPr lang="en-US" dirty="0" err="1"/>
                  <a:t>y</a:t>
                </a:r>
                <a:r>
                  <a:rPr lang="en-US" baseline="-25000" dirty="0" err="1"/>
                  <a:t>i</a:t>
                </a:r>
                <a:r>
                  <a:rPr lang="en-US" dirty="0"/>
                  <a:t> are the values of the independent and dependent variables, respectively, for each data point, and the </a:t>
                </a:r>
                <a:r>
                  <a:rPr lang="el-GR" dirty="0"/>
                  <a:t>σ</a:t>
                </a:r>
                <a:r>
                  <a:rPr lang="en-CA" baseline="-25000" dirty="0" err="1"/>
                  <a:t>i</a:t>
                </a:r>
                <a:r>
                  <a:rPr lang="en-CA" dirty="0"/>
                  <a:t> are the uncertainties on the y values for each data point.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𝑚</m:t>
                        </m:r>
                      </m:sub>
                    </m:sSub>
                  </m:oMath>
                </a14:m>
                <a:r>
                  <a:rPr lang="en-US" dirty="0"/>
                  <a:t> are the m parameters of the fit function</a:t>
                </a:r>
              </a:p>
              <a:p>
                <a:pPr marL="0" indent="0">
                  <a:buNone/>
                </a:pPr>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928"/>
                </a:stretch>
              </a:blipFill>
            </p:spPr>
            <p:txBody>
              <a:bodyPr/>
              <a:lstStyle/>
              <a:p>
                <a:r>
                  <a:rPr lang="en-CA">
                    <a:noFill/>
                  </a:rPr>
                  <a:t> </a:t>
                </a:r>
              </a:p>
            </p:txBody>
          </p:sp>
        </mc:Fallback>
      </mc:AlternateContent>
    </p:spTree>
    <p:extLst>
      <p:ext uri="{BB962C8B-B14F-4D97-AF65-F5344CB8AC3E}">
        <p14:creationId xmlns:p14="http://schemas.microsoft.com/office/powerpoint/2010/main" val="2222271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CA" dirty="0"/>
                  <a:t>In our case of a sine squared fit function,</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r>
                            <m:rPr>
                              <m:nor/>
                            </m:rPr>
                            <a:rPr lang="el-GR" dirty="0"/>
                            <m:t>χ</m:t>
                          </m:r>
                        </m:e>
                        <m:sup>
                          <m:r>
                            <a:rPr lang="en-US" i="1">
                              <a:latin typeface="Cambria Math" panose="02040503050406030204" pitchFamily="18" charset="0"/>
                            </a:rPr>
                            <m:t>2</m:t>
                          </m:r>
                        </m:sup>
                      </m:sSup>
                      <m:r>
                        <a:rPr lang="en-CA" i="1">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𝑁</m:t>
                          </m:r>
                        </m:sup>
                        <m:e>
                          <m:f>
                            <m:fPr>
                              <m:ctrlPr>
                                <a:rPr lang="en-CA" i="1">
                                  <a:latin typeface="Cambria Math" panose="02040503050406030204" pitchFamily="18" charset="0"/>
                                </a:rPr>
                              </m:ctrlPr>
                            </m:fPr>
                            <m:num>
                              <m:sSup>
                                <m:sSupPr>
                                  <m:ctrlPr>
                                    <a:rPr lang="en-CA" i="1">
                                      <a:latin typeface="Cambria Math" panose="02040503050406030204" pitchFamily="18" charset="0"/>
                                    </a:rPr>
                                  </m:ctrlPr>
                                </m:sSupPr>
                                <m:e>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func>
                                    <m:funcPr>
                                      <m:ctrlPr>
                                        <a:rPr lang="en-CA" i="1" smtClean="0">
                                          <a:latin typeface="Cambria Math" panose="02040503050406030204" pitchFamily="18" charset="0"/>
                                        </a:rPr>
                                      </m:ctrlPr>
                                    </m:funcPr>
                                    <m:fName>
                                      <m:sSup>
                                        <m:sSupPr>
                                          <m:ctrlPr>
                                            <a:rPr lang="en-CA" i="1" smtClean="0">
                                              <a:latin typeface="Cambria Math" panose="02040503050406030204" pitchFamily="18" charset="0"/>
                                            </a:rPr>
                                          </m:ctrlPr>
                                        </m:sSupPr>
                                        <m:e>
                                          <m:r>
                                            <m:rPr>
                                              <m:sty m:val="p"/>
                                            </m:rPr>
                                            <a:rPr lang="en-CA" i="0" smtClean="0">
                                              <a:latin typeface="Cambria Math" panose="02040503050406030204" pitchFamily="18" charset="0"/>
                                            </a:rPr>
                                            <m:t>sin</m:t>
                                          </m:r>
                                        </m:e>
                                        <m:sup>
                                          <m:r>
                                            <a:rPr lang="en-CA" b="0" i="1" smtClean="0">
                                              <a:latin typeface="Cambria Math" panose="02040503050406030204" pitchFamily="18" charset="0"/>
                                            </a:rPr>
                                            <m:t>2</m:t>
                                          </m:r>
                                        </m:sup>
                                      </m:sSup>
                                    </m:fName>
                                    <m:e>
                                      <m:d>
                                        <m:dPr>
                                          <m:ctrlPr>
                                            <a:rPr lang="en-CA" i="1" smtClean="0">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2</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3</m:t>
                                              </m:r>
                                            </m:sub>
                                          </m:sSub>
                                        </m:e>
                                      </m:d>
                                    </m:e>
                                  </m:func>
                                  <m:sSub>
                                    <m:sSubPr>
                                      <m:ctrlPr>
                                        <a:rPr lang="en-CA" i="1" smtClean="0">
                                          <a:latin typeface="Cambria Math" panose="02040503050406030204" pitchFamily="18" charset="0"/>
                                        </a:rPr>
                                      </m:ctrlPr>
                                    </m:sSubPr>
                                    <m:e>
                                      <m:r>
                                        <a:rPr lang="en-CA" i="1">
                                          <a:latin typeface="Cambria Math" panose="02040503050406030204" pitchFamily="18" charset="0"/>
                                        </a:rPr>
                                        <m:t>−</m:t>
                                      </m:r>
                                      <m:r>
                                        <a:rPr lang="en-CA" i="1">
                                          <a:latin typeface="Cambria Math" panose="02040503050406030204" pitchFamily="18" charset="0"/>
                                        </a:rPr>
                                        <m:t>𝑎</m:t>
                                      </m:r>
                                    </m:e>
                                    <m:sub>
                                      <m:r>
                                        <a:rPr lang="en-CA" b="0" i="1" smtClean="0">
                                          <a:latin typeface="Cambria Math" panose="02040503050406030204" pitchFamily="18" charset="0"/>
                                        </a:rPr>
                                        <m:t>4</m:t>
                                      </m:r>
                                    </m:sub>
                                  </m:sSub>
                                  <m:r>
                                    <a:rPr lang="en-CA" i="1">
                                      <a:latin typeface="Cambria Math" panose="02040503050406030204" pitchFamily="18" charset="0"/>
                                    </a:rPr>
                                    <m:t>)</m:t>
                                  </m:r>
                                </m:e>
                                <m:sup>
                                  <m:r>
                                    <a:rPr lang="en-CA" i="1">
                                      <a:latin typeface="Cambria Math" panose="02040503050406030204" pitchFamily="18" charset="0"/>
                                    </a:rPr>
                                    <m:t>2</m:t>
                                  </m:r>
                                </m:sup>
                              </m:sSup>
                            </m:num>
                            <m:den>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i="1">
                                      <a:latin typeface="Cambria Math" panose="02040503050406030204" pitchFamily="18" charset="0"/>
                                    </a:rPr>
                                    <m:t>𝑖</m:t>
                                  </m:r>
                                </m:sub>
                                <m:sup>
                                  <m:r>
                                    <a:rPr lang="en-CA" i="1">
                                      <a:latin typeface="Cambria Math" panose="02040503050406030204" pitchFamily="18" charset="0"/>
                                    </a:rPr>
                                    <m:t>2</m:t>
                                  </m:r>
                                </m:sup>
                              </m:sSubSup>
                            </m:den>
                          </m:f>
                        </m:e>
                      </m:nary>
                      <m:r>
                        <a:rPr lang="en-CA" i="1">
                          <a:latin typeface="Cambria Math" panose="02040503050406030204" pitchFamily="18" charset="0"/>
                        </a:rPr>
                        <m:t> ,</m:t>
                      </m:r>
                    </m:oMath>
                  </m:oMathPara>
                </a14:m>
                <a:endParaRPr lang="en-CA" dirty="0"/>
              </a:p>
              <a:p>
                <a:r>
                  <a:rPr lang="en-CA" dirty="0"/>
                  <a:t>The x</a:t>
                </a:r>
                <a:r>
                  <a:rPr lang="en-CA" baseline="-25000" dirty="0"/>
                  <a:t>i</a:t>
                </a:r>
                <a:r>
                  <a:rPr lang="en-CA" dirty="0"/>
                  <a:t> are the positions, the </a:t>
                </a:r>
                <a:r>
                  <a:rPr lang="en-CA" dirty="0" err="1"/>
                  <a:t>y</a:t>
                </a:r>
                <a:r>
                  <a:rPr lang="en-CA" baseline="-25000" dirty="0" err="1"/>
                  <a:t>i</a:t>
                </a:r>
                <a:r>
                  <a:rPr lang="en-CA" dirty="0"/>
                  <a:t> are the measured intensities, and the </a:t>
                </a:r>
                <a:r>
                  <a:rPr lang="el-GR" dirty="0"/>
                  <a:t>σ</a:t>
                </a:r>
                <a:r>
                  <a:rPr lang="en-CA" baseline="-25000" dirty="0" err="1"/>
                  <a:t>i</a:t>
                </a:r>
                <a:r>
                  <a:rPr lang="en-CA" dirty="0"/>
                  <a:t> are the uncertainties on the intensities </a:t>
                </a:r>
              </a:p>
              <a:p>
                <a:r>
                  <a:rPr lang="en-CA" dirty="0"/>
                  <a:t>Performing the fit means finding the values of the parameters for which the value of </a:t>
                </a:r>
                <a:r>
                  <a:rPr lang="el-GR" dirty="0"/>
                  <a:t>χ</a:t>
                </a:r>
                <a:r>
                  <a:rPr lang="en-CA" baseline="30000" dirty="0"/>
                  <a:t>2</a:t>
                </a:r>
                <a:r>
                  <a:rPr lang="en-CA" dirty="0"/>
                  <a:t> is minimized. Call these values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rPr>
                          <m:t>𝑎</m:t>
                        </m:r>
                      </m:e>
                      <m:sub>
                        <m:r>
                          <a:rPr lang="en-CA" i="1">
                            <a:latin typeface="Cambria Math" panose="02040503050406030204" pitchFamily="18" charset="0"/>
                          </a:rPr>
                          <m:t>1</m:t>
                        </m:r>
                      </m:sub>
                      <m:sup>
                        <m:r>
                          <a:rPr lang="en-CA" i="1">
                            <a:latin typeface="Cambria Math" panose="02040503050406030204" pitchFamily="18" charset="0"/>
                          </a:rPr>
                          <m:t>∗</m:t>
                        </m:r>
                      </m:sup>
                    </m:sSubSup>
                  </m:oMath>
                </a14:m>
                <a:r>
                  <a:rPr lang="en-CA" dirty="0"/>
                  <a:t>,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rPr>
                          <m:t>𝑎</m:t>
                        </m:r>
                      </m:e>
                      <m:sub>
                        <m:r>
                          <a:rPr lang="en-CA" i="1">
                            <a:latin typeface="Cambria Math" panose="02040503050406030204" pitchFamily="18" charset="0"/>
                          </a:rPr>
                          <m:t>2</m:t>
                        </m:r>
                      </m:sub>
                      <m:sup>
                        <m:r>
                          <a:rPr lang="en-CA" i="1">
                            <a:latin typeface="Cambria Math" panose="02040503050406030204" pitchFamily="18" charset="0"/>
                          </a:rPr>
                          <m:t>∗</m:t>
                        </m:r>
                      </m:sup>
                    </m:sSubSup>
                  </m:oMath>
                </a14:m>
                <a:r>
                  <a:rPr lang="en-CA" dirty="0"/>
                  <a:t>, …</a:t>
                </a:r>
              </a:p>
              <a:p>
                <a:r>
                  <a:rPr lang="en-US" dirty="0"/>
                  <a:t>The method of curve fitting by minimizing </a:t>
                </a:r>
                <a:r>
                  <a:rPr lang="el-GR" dirty="0"/>
                  <a:t>χ</a:t>
                </a:r>
                <a:r>
                  <a:rPr lang="en-CA" baseline="30000" dirty="0"/>
                  <a:t>2  </a:t>
                </a:r>
                <a:r>
                  <a:rPr lang="en-US" dirty="0"/>
                  <a:t>is a form of Weighted Least Squares (with weights 1/</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i="1">
                            <a:latin typeface="Cambria Math" panose="02040503050406030204" pitchFamily="18" charset="0"/>
                          </a:rPr>
                          <m:t>𝑖</m:t>
                        </m:r>
                      </m:sub>
                      <m:sup>
                        <m:r>
                          <a:rPr lang="en-CA" i="1">
                            <a:latin typeface="Cambria Math" panose="02040503050406030204" pitchFamily="18" charset="0"/>
                          </a:rPr>
                          <m:t>2</m:t>
                        </m:r>
                      </m:sup>
                    </m:sSubSup>
                  </m:oMath>
                </a14:m>
                <a:r>
                  <a:rPr lang="en-US" dirty="0"/>
                  <a:t>)</a:t>
                </a:r>
              </a:p>
              <a:p>
                <a:pPr marL="0" indent="0">
                  <a:buNone/>
                </a:pPr>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464"/>
                </a:stretch>
              </a:blipFill>
            </p:spPr>
            <p:txBody>
              <a:bodyPr/>
              <a:lstStyle/>
              <a:p>
                <a:r>
                  <a:rPr lang="en-CA">
                    <a:noFill/>
                  </a:rPr>
                  <a:t> </a:t>
                </a:r>
              </a:p>
            </p:txBody>
          </p:sp>
        </mc:Fallback>
      </mc:AlternateContent>
    </p:spTree>
    <p:extLst>
      <p:ext uri="{BB962C8B-B14F-4D97-AF65-F5344CB8AC3E}">
        <p14:creationId xmlns:p14="http://schemas.microsoft.com/office/powerpoint/2010/main" val="29628529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38199" y="1105592"/>
            <a:ext cx="10284229" cy="5534694"/>
          </a:xfrm>
        </p:spPr>
        <p:txBody>
          <a:bodyPr>
            <a:normAutofit/>
          </a:bodyPr>
          <a:lstStyle/>
          <a:p>
            <a:r>
              <a:rPr lang="en-CA" dirty="0"/>
              <a:t>Before proceeding to find the values of the parameters of the fit function that minimize </a:t>
            </a:r>
            <a:r>
              <a:rPr lang="el-GR" dirty="0"/>
              <a:t>χ</a:t>
            </a:r>
            <a:r>
              <a:rPr lang="en-CA" baseline="30000" dirty="0"/>
              <a:t>2</a:t>
            </a:r>
            <a:r>
              <a:rPr lang="en-CA" dirty="0"/>
              <a:t>, since the measurements have uncertainties, the fit parameters will have uncertainties too.</a:t>
            </a:r>
          </a:p>
          <a:p>
            <a:r>
              <a:rPr lang="en-CA" dirty="0"/>
              <a:t>The uncertainties on the parameters are determined as follows:</a:t>
            </a:r>
          </a:p>
          <a:p>
            <a:pPr lvl="1"/>
            <a:r>
              <a:rPr lang="en-CA" dirty="0"/>
              <a:t>Form the curvature matrix of the </a:t>
            </a:r>
            <a:r>
              <a:rPr lang="el-GR" dirty="0"/>
              <a:t>χ</a:t>
            </a:r>
            <a:r>
              <a:rPr lang="en-CA" baseline="30000" dirty="0"/>
              <a:t>2 </a:t>
            </a:r>
            <a:r>
              <a:rPr lang="en-CA" dirty="0"/>
              <a:t>function at its minimum</a:t>
            </a:r>
          </a:p>
          <a:p>
            <a:pPr lvl="1"/>
            <a:endParaRPr lang="en-CA" dirty="0"/>
          </a:p>
          <a:p>
            <a:pPr lvl="1"/>
            <a:endParaRPr lang="en-CA" dirty="0"/>
          </a:p>
          <a:p>
            <a:pPr lvl="1"/>
            <a:endParaRPr lang="en-CA" dirty="0"/>
          </a:p>
          <a:p>
            <a:pPr lvl="1"/>
            <a:endParaRPr lang="en-CA" dirty="0"/>
          </a:p>
          <a:p>
            <a:pPr lvl="1"/>
            <a:r>
              <a:rPr lang="en-CA" dirty="0"/>
              <a:t>Then, the inverse of the curvature matrix is the covariance matrix</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4310149" y="3379124"/>
                <a:ext cx="2032288" cy="7559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d>
                            <m:dPr>
                              <m:begChr m:val=""/>
                              <m:endChr m:val="|"/>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2</m:t>
                                  </m:r>
                                </m:den>
                              </m:f>
                              <m:f>
                                <m:fPr>
                                  <m:ctrlPr>
                                    <a:rPr lang="en-CA" i="1">
                                      <a:latin typeface="Cambria Math" panose="02040503050406030204" pitchFamily="18" charset="0"/>
                                    </a:rPr>
                                  </m:ctrlPr>
                                </m:fPr>
                                <m:num>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m:t>
                                      </m:r>
                                    </m:e>
                                    <m:sup>
                                      <m:r>
                                        <a:rPr lang="en-CA" i="1">
                                          <a:latin typeface="Cambria Math" panose="02040503050406030204" pitchFamily="18" charset="0"/>
                                        </a:rPr>
                                        <m:t>2</m:t>
                                      </m:r>
                                    </m:sup>
                                  </m:sSup>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𝜒</m:t>
                                      </m:r>
                                    </m:e>
                                    <m:sup>
                                      <m:r>
                                        <a:rPr lang="en-CA" i="1">
                                          <a:latin typeface="Cambria Math" panose="02040503050406030204" pitchFamily="18" charset="0"/>
                                        </a:rPr>
                                        <m:t>2</m:t>
                                      </m:r>
                                    </m:sup>
                                  </m:sSup>
                                </m:num>
                                <m:den>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𝑎</m:t>
                                      </m:r>
                                    </m:e>
                                    <m:sub>
                                      <m:r>
                                        <a:rPr lang="en-CA" i="1">
                                          <a:latin typeface="Cambria Math" panose="02040503050406030204" pitchFamily="18" charset="0"/>
                                          <a:ea typeface="Cambria Math" panose="02040503050406030204" pitchFamily="18" charset="0"/>
                                        </a:rPr>
                                        <m:t>𝑖</m:t>
                                      </m:r>
                                    </m:sub>
                                  </m:sSub>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𝑎</m:t>
                                      </m:r>
                                    </m:e>
                                    <m:sub>
                                      <m:r>
                                        <a:rPr lang="en-CA" i="1">
                                          <a:latin typeface="Cambria Math" panose="02040503050406030204" pitchFamily="18" charset="0"/>
                                          <a:ea typeface="Cambria Math" panose="02040503050406030204" pitchFamily="18" charset="0"/>
                                        </a:rPr>
                                        <m:t>𝑗</m:t>
                                      </m:r>
                                    </m:sub>
                                  </m:sSub>
                                </m:den>
                              </m:f>
                            </m:e>
                          </m:d>
                        </m:e>
                        <m:sub>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𝑎</m:t>
                              </m:r>
                            </m:e>
                          </m:acc>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𝑎</m:t>
                                  </m:r>
                                </m:e>
                              </m:acc>
                            </m:e>
                            <m:sup>
                              <m:r>
                                <a:rPr lang="en-CA" b="0" i="1" smtClean="0">
                                  <a:latin typeface="Cambria Math" panose="02040503050406030204" pitchFamily="18" charset="0"/>
                                </a:rPr>
                                <m:t>∗</m:t>
                              </m:r>
                            </m:sup>
                          </m:sSup>
                        </m:sub>
                      </m:sSub>
                    </m:oMath>
                  </m:oMathPara>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4310149" y="3379124"/>
                <a:ext cx="2032288" cy="755976"/>
              </a:xfrm>
              <a:prstGeom prst="rect">
                <a:avLst/>
              </a:prstGeom>
              <a:blipFill>
                <a:blip r:embed="rId2"/>
                <a:stretch>
                  <a:fillRect b="-806"/>
                </a:stretch>
              </a:blipFill>
            </p:spPr>
            <p:txBody>
              <a:bodyPr/>
              <a:lstStyle/>
              <a:p>
                <a:r>
                  <a:rPr lang="en-CA">
                    <a:noFill/>
                  </a:rPr>
                  <a:t> </a:t>
                </a:r>
              </a:p>
            </p:txBody>
          </p:sp>
        </mc:Fallback>
      </mc:AlternateContent>
      <p:sp>
        <p:nvSpPr>
          <p:cNvPr id="6" name="TextBox 5"/>
          <p:cNvSpPr txBox="1"/>
          <p:nvPr/>
        </p:nvSpPr>
        <p:spPr>
          <a:xfrm>
            <a:off x="6616931" y="3503607"/>
            <a:ext cx="4067075" cy="369332"/>
          </a:xfrm>
          <a:prstGeom prst="rect">
            <a:avLst/>
          </a:prstGeom>
          <a:noFill/>
        </p:spPr>
        <p:txBody>
          <a:bodyPr wrap="none" rtlCol="0">
            <a:spAutoFit/>
          </a:bodyPr>
          <a:lstStyle/>
          <a:p>
            <a:r>
              <a:rPr lang="en-CA" dirty="0"/>
              <a:t>For m parameters, this is an m x m matrix</a:t>
            </a:r>
          </a:p>
        </p:txBody>
      </p:sp>
      <mc:AlternateContent xmlns:mc="http://schemas.openxmlformats.org/markup-compatibility/2006" xmlns:a14="http://schemas.microsoft.com/office/drawing/2010/main">
        <mc:Choice Requires="a14">
          <p:sp>
            <p:nvSpPr>
              <p:cNvPr id="7" name="TextBox 6"/>
              <p:cNvSpPr txBox="1"/>
              <p:nvPr/>
            </p:nvSpPr>
            <p:spPr>
              <a:xfrm>
                <a:off x="1756756" y="4429091"/>
                <a:ext cx="8801961" cy="369332"/>
              </a:xfrm>
              <a:prstGeom prst="rect">
                <a:avLst/>
              </a:prstGeom>
              <a:noFill/>
            </p:spPr>
            <p:txBody>
              <a:bodyPr wrap="none" rtlCol="0">
                <a:spAutoFit/>
              </a:bodyPr>
              <a:lstStyle/>
              <a:p>
                <a:r>
                  <a:rPr lang="en-CA" dirty="0"/>
                  <a:t>Where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𝑎</m:t>
                        </m:r>
                      </m:e>
                    </m:acc>
                  </m:oMath>
                </a14:m>
                <a:r>
                  <a:rPr lang="en-CA" dirty="0"/>
                  <a:t> is the vector of parameters and </a:t>
                </a:r>
                <a14:m>
                  <m:oMath xmlns:m="http://schemas.openxmlformats.org/officeDocument/2006/math">
                    <m:sSup>
                      <m:sSupPr>
                        <m:ctrlPr>
                          <a:rPr lang="en-CA" i="1">
                            <a:latin typeface="Cambria Math" panose="02040503050406030204" pitchFamily="18" charset="0"/>
                          </a:rPr>
                        </m:ctrlPr>
                      </m:sSupPr>
                      <m:e>
                        <m:acc>
                          <m:accPr>
                            <m:chr m:val="⃗"/>
                            <m:ctrlPr>
                              <a:rPr lang="en-CA" i="1">
                                <a:latin typeface="Cambria Math" panose="02040503050406030204" pitchFamily="18" charset="0"/>
                              </a:rPr>
                            </m:ctrlPr>
                          </m:accPr>
                          <m:e>
                            <m:r>
                              <a:rPr lang="en-CA" i="1">
                                <a:latin typeface="Cambria Math" panose="02040503050406030204" pitchFamily="18" charset="0"/>
                              </a:rPr>
                              <m:t>𝑎</m:t>
                            </m:r>
                          </m:e>
                        </m:acc>
                      </m:e>
                      <m:sup>
                        <m:r>
                          <a:rPr lang="en-CA" i="1">
                            <a:latin typeface="Cambria Math" panose="02040503050406030204" pitchFamily="18" charset="0"/>
                          </a:rPr>
                          <m:t>∗</m:t>
                        </m:r>
                      </m:sup>
                    </m:sSup>
                  </m:oMath>
                </a14:m>
                <a:r>
                  <a:rPr lang="en-CA" dirty="0"/>
                  <a:t> is the vector of best fit values for the parameters</a:t>
                </a:r>
              </a:p>
            </p:txBody>
          </p:sp>
        </mc:Choice>
        <mc:Fallback xmlns="">
          <p:sp>
            <p:nvSpPr>
              <p:cNvPr id="7" name="TextBox 6"/>
              <p:cNvSpPr txBox="1">
                <a:spLocks noRot="1" noChangeAspect="1" noMove="1" noResize="1" noEditPoints="1" noAdjustHandles="1" noChangeArrowheads="1" noChangeShapeType="1" noTextEdit="1"/>
              </p:cNvSpPr>
              <p:nvPr/>
            </p:nvSpPr>
            <p:spPr>
              <a:xfrm>
                <a:off x="1756756" y="4429091"/>
                <a:ext cx="8801961" cy="369332"/>
              </a:xfrm>
              <a:prstGeom prst="rect">
                <a:avLst/>
              </a:prstGeom>
              <a:blipFill>
                <a:blip r:embed="rId3"/>
                <a:stretch>
                  <a:fillRect l="-554" t="-23333" r="-762" b="-266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031104" y="5354575"/>
                <a:ext cx="1342419" cy="3731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𝜖</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rPr>
                                    <m:t>𝑖𝑗</m:t>
                                  </m:r>
                                </m:sub>
                              </m:sSub>
                            </m:e>
                          </m:d>
                        </m:e>
                        <m:sup>
                          <m:r>
                            <a:rPr lang="en-CA" b="0" i="1" smtClean="0">
                              <a:latin typeface="Cambria Math" panose="02040503050406030204" pitchFamily="18" charset="0"/>
                            </a:rPr>
                            <m:t>−1</m:t>
                          </m:r>
                        </m:sup>
                      </m:sSup>
                    </m:oMath>
                  </m:oMathPara>
                </a14:m>
                <a:endParaRPr lang="en-CA" dirty="0"/>
              </a:p>
            </p:txBody>
          </p:sp>
        </mc:Choice>
        <mc:Fallback xmlns="">
          <p:sp>
            <p:nvSpPr>
              <p:cNvPr id="8" name="TextBox 7"/>
              <p:cNvSpPr txBox="1">
                <a:spLocks noRot="1" noChangeAspect="1" noMove="1" noResize="1" noEditPoints="1" noAdjustHandles="1" noChangeArrowheads="1" noChangeShapeType="1" noTextEdit="1"/>
              </p:cNvSpPr>
              <p:nvPr/>
            </p:nvSpPr>
            <p:spPr>
              <a:xfrm>
                <a:off x="5031104" y="5354575"/>
                <a:ext cx="1342419" cy="373179"/>
              </a:xfrm>
              <a:prstGeom prst="rect">
                <a:avLst/>
              </a:prstGeom>
              <a:blipFill>
                <a:blip r:embed="rId4"/>
                <a:stretch>
                  <a:fillRect l="-2262" r="-1357" b="-19355"/>
                </a:stretch>
              </a:blipFill>
            </p:spPr>
            <p:txBody>
              <a:bodyPr/>
              <a:lstStyle/>
              <a:p>
                <a:r>
                  <a:rPr lang="en-CA">
                    <a:noFill/>
                  </a:rPr>
                  <a:t> </a:t>
                </a:r>
              </a:p>
            </p:txBody>
          </p:sp>
        </mc:Fallback>
      </mc:AlternateContent>
    </p:spTree>
    <p:extLst>
      <p:ext uri="{BB962C8B-B14F-4D97-AF65-F5344CB8AC3E}">
        <p14:creationId xmlns:p14="http://schemas.microsoft.com/office/powerpoint/2010/main" val="3837270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𝑖𝑗</m:t>
                        </m:r>
                      </m:sub>
                    </m:sSub>
                  </m:oMath>
                </a14:m>
                <a:r>
                  <a:rPr lang="en-US" dirty="0"/>
                  <a:t> is also an m x m matrix (or in our case, a 4x4 matrix since the sine squared fit has four parameters)</a:t>
                </a:r>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𝑖𝑖</m:t>
                        </m:r>
                      </m:sub>
                    </m:sSub>
                  </m:oMath>
                </a14:m>
                <a:r>
                  <a:rPr lang="en-US" dirty="0"/>
                  <a:t> is the variance of fit parameter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oMath>
                </a14:m>
                <a:r>
                  <a:rPr lang="en-US" dirty="0"/>
                  <a:t>, and so </a:t>
                </a:r>
                <a14:m>
                  <m:oMath xmlns:m="http://schemas.openxmlformats.org/officeDocument/2006/math">
                    <m:rad>
                      <m:radPr>
                        <m:degHide m:val="on"/>
                        <m:ctrlPr>
                          <a:rPr lang="en-CA" i="1">
                            <a:latin typeface="Cambria Math" panose="02040503050406030204" pitchFamily="18" charset="0"/>
                          </a:rPr>
                        </m:ctrlPr>
                      </m:radPr>
                      <m:deg/>
                      <m:e>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𝑖𝑖</m:t>
                            </m:r>
                          </m:sub>
                        </m:sSub>
                      </m:e>
                    </m:rad>
                  </m:oMath>
                </a14:m>
                <a:r>
                  <a:rPr lang="en-US" dirty="0"/>
                  <a:t> is the uncertainty of parameter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oMath>
                </a14:m>
                <a:endParaRPr lang="en-US"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𝑖𝑗</m:t>
                        </m:r>
                      </m:sub>
                    </m:sSub>
                  </m:oMath>
                </a14:m>
                <a:r>
                  <a:rPr lang="en-US" dirty="0"/>
                  <a:t> for </a:t>
                </a:r>
                <a:r>
                  <a:rPr lang="en-US" dirty="0" err="1"/>
                  <a:t>i</a:t>
                </a:r>
                <a:r>
                  <a:rPr lang="en-US" dirty="0"/>
                  <a:t> ≠ j is the covariance of parameters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oMath>
                </a14:m>
                <a:r>
                  <a:rPr lang="en-US" dirty="0"/>
                  <a:t> and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𝑗</m:t>
                        </m:r>
                      </m:sub>
                    </m:sSub>
                  </m:oMath>
                </a14:m>
                <a:endParaRPr lang="en-US"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𝑖𝑗</m:t>
                        </m:r>
                      </m:sub>
                    </m:sSub>
                  </m:oMath>
                </a14:m>
                <a:r>
                  <a:rPr lang="en-US" dirty="0"/>
                  <a:t> =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𝑗𝑖</m:t>
                        </m:r>
                      </m:sub>
                    </m:sSub>
                  </m:oMath>
                </a14:m>
                <a:r>
                  <a:rPr lang="en-US" dirty="0"/>
                  <a:t> (the covariance matrix is symmetric)</a:t>
                </a:r>
              </a:p>
              <a:p>
                <a:pPr marL="0" indent="0">
                  <a:buNone/>
                </a:pPr>
                <a:endParaRPr lang="en-US" i="1" dirty="0">
                  <a:latin typeface="Cambria Math" panose="02040503050406030204" pitchFamily="18" charset="0"/>
                </a:endParaRPr>
              </a:p>
              <a:p>
                <a:pPr marL="0" indent="0">
                  <a:buNone/>
                </a:pPr>
                <a:r>
                  <a:rPr lang="en-CA" dirty="0"/>
                  <a:t>The covariance matrix is the second output of the </a:t>
                </a:r>
                <a:r>
                  <a:rPr lang="en-CA" dirty="0" err="1"/>
                  <a:t>Curve_fit</a:t>
                </a:r>
                <a:r>
                  <a:rPr lang="en-CA" dirty="0"/>
                  <a:t>() function that we had set to ‘</a:t>
                </a:r>
                <a:r>
                  <a:rPr lang="en-CA" dirty="0" err="1"/>
                  <a:t>var_matrix’in</a:t>
                </a:r>
                <a:r>
                  <a:rPr lang="en-CA" dirty="0"/>
                  <a:t> the last example</a:t>
                </a:r>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1087" t="-1190" r="-1691"/>
                </a:stretch>
              </a:blipFill>
            </p:spPr>
            <p:txBody>
              <a:bodyPr/>
              <a:lstStyle/>
              <a:p>
                <a:r>
                  <a:rPr lang="en-US">
                    <a:noFill/>
                  </a:rPr>
                  <a:t> </a:t>
                </a:r>
              </a:p>
            </p:txBody>
          </p:sp>
        </mc:Fallback>
      </mc:AlternateContent>
    </p:spTree>
    <p:extLst>
      <p:ext uri="{BB962C8B-B14F-4D97-AF65-F5344CB8AC3E}">
        <p14:creationId xmlns:p14="http://schemas.microsoft.com/office/powerpoint/2010/main" val="2334315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7447"/>
            <a:ext cx="8496300" cy="5819516"/>
          </a:xfrm>
        </p:spPr>
        <p:txBody>
          <a:bodyPr/>
          <a:lstStyle/>
          <a:p>
            <a:r>
              <a:rPr lang="en-CA" dirty="0"/>
              <a:t>In Python the the </a:t>
            </a:r>
            <a:r>
              <a:rPr lang="en-CA" dirty="0" err="1"/>
              <a:t>Numpy</a:t>
            </a:r>
            <a:r>
              <a:rPr lang="en-CA" dirty="0"/>
              <a:t> and SciPy Modules/</a:t>
            </a:r>
            <a:r>
              <a:rPr lang="en-CA" dirty="0" err="1"/>
              <a:t>librarys</a:t>
            </a:r>
            <a:r>
              <a:rPr lang="en-CA" dirty="0"/>
              <a:t> are a current standard for mathematical functions and data types. We import libraries using the ‘import’ command</a:t>
            </a:r>
          </a:p>
          <a:p>
            <a:endParaRPr lang="en-CA" dirty="0"/>
          </a:p>
          <a:p>
            <a:endParaRPr lang="en-CA" dirty="0"/>
          </a:p>
          <a:p>
            <a:r>
              <a:rPr lang="en-CA" dirty="0" err="1"/>
              <a:t>Numpy</a:t>
            </a:r>
            <a:r>
              <a:rPr lang="en-CA" dirty="0"/>
              <a:t> has dedicated constants, such as Pi, Euler’s Constant, </a:t>
            </a:r>
            <a:r>
              <a:rPr lang="en-CA" dirty="0" err="1"/>
              <a:t>etc</a:t>
            </a:r>
            <a:endParaRPr lang="en-CA" dirty="0"/>
          </a:p>
          <a:p>
            <a:endParaRPr lang="en-CA" dirty="0"/>
          </a:p>
        </p:txBody>
      </p:sp>
      <p:pic>
        <p:nvPicPr>
          <p:cNvPr id="5" name="Picture 4">
            <a:extLst>
              <a:ext uri="{FF2B5EF4-FFF2-40B4-BE49-F238E27FC236}">
                <a16:creationId xmlns:a16="http://schemas.microsoft.com/office/drawing/2014/main" id="{E8025A9A-58D6-8B4E-946D-2132DF9DA0DC}"/>
              </a:ext>
            </a:extLst>
          </p:cNvPr>
          <p:cNvPicPr>
            <a:picLocks noChangeAspect="1"/>
          </p:cNvPicPr>
          <p:nvPr/>
        </p:nvPicPr>
        <p:blipFill>
          <a:blip r:embed="rId2"/>
          <a:stretch>
            <a:fillRect/>
          </a:stretch>
        </p:blipFill>
        <p:spPr>
          <a:xfrm>
            <a:off x="1790702" y="2050720"/>
            <a:ext cx="4514850" cy="609600"/>
          </a:xfrm>
          <a:prstGeom prst="rect">
            <a:avLst/>
          </a:prstGeom>
        </p:spPr>
      </p:pic>
      <p:sp>
        <p:nvSpPr>
          <p:cNvPr id="13" name="TextBox 12">
            <a:extLst>
              <a:ext uri="{FF2B5EF4-FFF2-40B4-BE49-F238E27FC236}">
                <a16:creationId xmlns:a16="http://schemas.microsoft.com/office/drawing/2014/main" id="{33C10050-1470-2A4A-9A52-B3D5C44FF19E}"/>
              </a:ext>
            </a:extLst>
          </p:cNvPr>
          <p:cNvSpPr txBox="1"/>
          <p:nvPr/>
        </p:nvSpPr>
        <p:spPr>
          <a:xfrm>
            <a:off x="6694867" y="2170854"/>
            <a:ext cx="2639633" cy="369332"/>
          </a:xfrm>
          <a:prstGeom prst="rect">
            <a:avLst/>
          </a:prstGeom>
          <a:solidFill>
            <a:schemeClr val="accent1"/>
          </a:solidFill>
          <a:ln w="19050">
            <a:solidFill>
              <a:schemeClr val="accent1"/>
            </a:solidFill>
          </a:ln>
        </p:spPr>
        <p:txBody>
          <a:bodyPr wrap="none" rtlCol="0">
            <a:spAutoFit/>
          </a:bodyPr>
          <a:lstStyle/>
          <a:p>
            <a:r>
              <a:rPr lang="en-CA" dirty="0"/>
              <a:t>Set np as module shortcut</a:t>
            </a:r>
          </a:p>
        </p:txBody>
      </p:sp>
      <p:pic>
        <p:nvPicPr>
          <p:cNvPr id="14" name="Picture 13">
            <a:extLst>
              <a:ext uri="{FF2B5EF4-FFF2-40B4-BE49-F238E27FC236}">
                <a16:creationId xmlns:a16="http://schemas.microsoft.com/office/drawing/2014/main" id="{D0A0EBAD-B319-0640-BF0C-0458D7704A97}"/>
              </a:ext>
            </a:extLst>
          </p:cNvPr>
          <p:cNvPicPr>
            <a:picLocks noChangeAspect="1"/>
          </p:cNvPicPr>
          <p:nvPr/>
        </p:nvPicPr>
        <p:blipFill>
          <a:blip r:embed="rId3"/>
          <a:stretch>
            <a:fillRect/>
          </a:stretch>
        </p:blipFill>
        <p:spPr>
          <a:xfrm>
            <a:off x="1009650" y="4141236"/>
            <a:ext cx="2850868" cy="1776964"/>
          </a:xfrm>
          <a:prstGeom prst="rect">
            <a:avLst/>
          </a:prstGeom>
        </p:spPr>
      </p:pic>
      <p:sp>
        <p:nvSpPr>
          <p:cNvPr id="20" name="Rectangle 19">
            <a:extLst>
              <a:ext uri="{FF2B5EF4-FFF2-40B4-BE49-F238E27FC236}">
                <a16:creationId xmlns:a16="http://schemas.microsoft.com/office/drawing/2014/main" id="{3C46CC2A-7816-1B49-A326-5E7F69BC60B1}"/>
              </a:ext>
            </a:extLst>
          </p:cNvPr>
          <p:cNvSpPr/>
          <p:nvPr/>
        </p:nvSpPr>
        <p:spPr>
          <a:xfrm>
            <a:off x="838200" y="3843725"/>
            <a:ext cx="4419600" cy="21042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584208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57447"/>
            <a:ext cx="10506075" cy="6392488"/>
          </a:xfrm>
        </p:spPr>
        <p:txBody>
          <a:bodyPr>
            <a:normAutofit/>
          </a:bodyPr>
          <a:lstStyle/>
          <a:p>
            <a:r>
              <a:rPr lang="en-US" dirty="0"/>
              <a:t>Finding the parameter values that minimize </a:t>
            </a:r>
            <a:r>
              <a:rPr lang="el-GR" dirty="0"/>
              <a:t>χ</a:t>
            </a:r>
            <a:r>
              <a:rPr lang="en-CA" baseline="30000" dirty="0"/>
              <a:t>2</a:t>
            </a:r>
            <a:r>
              <a:rPr lang="en-US" dirty="0"/>
              <a:t> for our chosen fit model as well as the covariance matrix is done in the same way using </a:t>
            </a:r>
            <a:r>
              <a:rPr lang="en-US" dirty="0" err="1"/>
              <a:t>curve_fit</a:t>
            </a:r>
            <a:r>
              <a:rPr lang="en-US" dirty="0"/>
              <a:t>(). You just need to include the weights in the fit function call</a:t>
            </a:r>
          </a:p>
          <a:p>
            <a:r>
              <a:rPr lang="en-US" dirty="0"/>
              <a:t>If a </a:t>
            </a:r>
            <a:r>
              <a:rPr lang="en-US" dirty="0" err="1"/>
              <a:t>y_err</a:t>
            </a:r>
            <a:r>
              <a:rPr lang="en-US" dirty="0"/>
              <a:t> vector, is passed to the fit function (with the argument title sigma) the following expression is minimized:</a:t>
            </a:r>
          </a:p>
          <a:p>
            <a:endParaRPr lang="en-US" dirty="0"/>
          </a:p>
          <a:p>
            <a:endParaRPr lang="en-US" dirty="0"/>
          </a:p>
          <a:p>
            <a:pPr marL="0" indent="0">
              <a:buNone/>
            </a:pPr>
            <a:endParaRPr lang="en-CA" dirty="0"/>
          </a:p>
        </p:txBody>
      </p:sp>
      <mc:AlternateContent xmlns:mc="http://schemas.openxmlformats.org/markup-compatibility/2006" xmlns:a14="http://schemas.microsoft.com/office/drawing/2010/main">
        <mc:Choice Requires="a14">
          <p:sp>
            <p:nvSpPr>
              <p:cNvPr id="4" name="Rectangle 3"/>
              <p:cNvSpPr/>
              <p:nvPr/>
            </p:nvSpPr>
            <p:spPr>
              <a:xfrm>
                <a:off x="4683453" y="2557475"/>
                <a:ext cx="1999457"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num>
                                    <m:den>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CA" b="0" i="1" smtClean="0">
                                              <a:latin typeface="Cambria Math" panose="02040503050406030204" pitchFamily="18" charset="0"/>
                                            </a:rPr>
                                            <m:t>𝑦</m:t>
                                          </m:r>
                                        </m:sub>
                                      </m:sSub>
                                    </m:den>
                                  </m:f>
                                </m:e>
                              </m:d>
                            </m:e>
                            <m:sup>
                              <m:r>
                                <a:rPr lang="en-US" i="1">
                                  <a:latin typeface="Cambria Math" panose="02040503050406030204" pitchFamily="18" charset="0"/>
                                </a:rPr>
                                <m:t>2</m:t>
                              </m:r>
                            </m:sup>
                          </m:sSup>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683453" y="2557475"/>
                <a:ext cx="1999457" cy="871264"/>
              </a:xfrm>
              <a:prstGeom prst="rect">
                <a:avLst/>
              </a:prstGeom>
              <a:blipFill>
                <a:blip r:embed="rId2"/>
                <a:stretch>
                  <a:fillRect l="-36709" t="-92857" b="-14857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0961225-98E0-2945-8916-1FE137D954DB}"/>
              </a:ext>
            </a:extLst>
          </p:cNvPr>
          <p:cNvPicPr>
            <a:picLocks noChangeAspect="1"/>
          </p:cNvPicPr>
          <p:nvPr/>
        </p:nvPicPr>
        <p:blipFill>
          <a:blip r:embed="rId3"/>
          <a:stretch>
            <a:fillRect/>
          </a:stretch>
        </p:blipFill>
        <p:spPr>
          <a:xfrm>
            <a:off x="2034816" y="3851564"/>
            <a:ext cx="7790127" cy="1331768"/>
          </a:xfrm>
          <a:prstGeom prst="rect">
            <a:avLst/>
          </a:prstGeom>
        </p:spPr>
      </p:pic>
      <p:sp>
        <p:nvSpPr>
          <p:cNvPr id="5" name="Rectangle 4">
            <a:extLst>
              <a:ext uri="{FF2B5EF4-FFF2-40B4-BE49-F238E27FC236}">
                <a16:creationId xmlns:a16="http://schemas.microsoft.com/office/drawing/2014/main" id="{A6B29E68-5EED-7F41-A11A-EB61B924C33F}"/>
              </a:ext>
            </a:extLst>
          </p:cNvPr>
          <p:cNvSpPr/>
          <p:nvPr/>
        </p:nvSpPr>
        <p:spPr>
          <a:xfrm>
            <a:off x="8003308" y="4710546"/>
            <a:ext cx="1681020" cy="27169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BED713D4-3996-E343-B47F-E96ACC67D1CE}"/>
              </a:ext>
            </a:extLst>
          </p:cNvPr>
          <p:cNvSpPr txBox="1"/>
          <p:nvPr/>
        </p:nvSpPr>
        <p:spPr>
          <a:xfrm>
            <a:off x="6584392" y="5296257"/>
            <a:ext cx="3626407" cy="369332"/>
          </a:xfrm>
          <a:prstGeom prst="rect">
            <a:avLst/>
          </a:prstGeom>
          <a:solidFill>
            <a:schemeClr val="accent1"/>
          </a:solidFill>
        </p:spPr>
        <p:txBody>
          <a:bodyPr wrap="square" rtlCol="0">
            <a:spAutoFit/>
          </a:bodyPr>
          <a:lstStyle/>
          <a:p>
            <a:r>
              <a:rPr lang="en-CA" dirty="0" err="1"/>
              <a:t>Curve_fit</a:t>
            </a:r>
            <a:r>
              <a:rPr lang="en-CA" dirty="0"/>
              <a:t> is now doing Chi^2 fitting</a:t>
            </a:r>
          </a:p>
        </p:txBody>
      </p:sp>
    </p:spTree>
    <p:extLst>
      <p:ext uri="{BB962C8B-B14F-4D97-AF65-F5344CB8AC3E}">
        <p14:creationId xmlns:p14="http://schemas.microsoft.com/office/powerpoint/2010/main" val="23000933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9252815-F014-6E4C-B22D-7A2CB9F307B1}"/>
              </a:ext>
            </a:extLst>
          </p:cNvPr>
          <p:cNvPicPr>
            <a:picLocks noChangeAspect="1"/>
          </p:cNvPicPr>
          <p:nvPr/>
        </p:nvPicPr>
        <p:blipFill>
          <a:blip r:embed="rId2"/>
          <a:stretch>
            <a:fillRect/>
          </a:stretch>
        </p:blipFill>
        <p:spPr>
          <a:xfrm>
            <a:off x="2474768" y="193963"/>
            <a:ext cx="6743700" cy="3860800"/>
          </a:xfrm>
          <a:prstGeom prst="rect">
            <a:avLst/>
          </a:prstGeom>
        </p:spPr>
      </p:pic>
      <p:sp>
        <p:nvSpPr>
          <p:cNvPr id="5" name="TextBox 4"/>
          <p:cNvSpPr txBox="1"/>
          <p:nvPr/>
        </p:nvSpPr>
        <p:spPr>
          <a:xfrm>
            <a:off x="205408" y="1088191"/>
            <a:ext cx="1857486" cy="646331"/>
          </a:xfrm>
          <a:prstGeom prst="rect">
            <a:avLst/>
          </a:prstGeom>
          <a:solidFill>
            <a:schemeClr val="accent1"/>
          </a:solidFill>
        </p:spPr>
        <p:txBody>
          <a:bodyPr wrap="square" rtlCol="0">
            <a:spAutoFit/>
          </a:bodyPr>
          <a:lstStyle/>
          <a:p>
            <a:r>
              <a:rPr lang="en-CA" dirty="0"/>
              <a:t>Define function for custom model</a:t>
            </a:r>
          </a:p>
        </p:txBody>
      </p:sp>
      <p:cxnSp>
        <p:nvCxnSpPr>
          <p:cNvPr id="6" name="Straight Arrow Connector 5"/>
          <p:cNvCxnSpPr>
            <a:cxnSpLocks/>
          </p:cNvCxnSpPr>
          <p:nvPr/>
        </p:nvCxnSpPr>
        <p:spPr>
          <a:xfrm>
            <a:off x="2134548" y="1732752"/>
            <a:ext cx="408101" cy="45223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6356" y="2201518"/>
            <a:ext cx="1857486" cy="1200329"/>
          </a:xfrm>
          <a:prstGeom prst="rect">
            <a:avLst/>
          </a:prstGeom>
          <a:solidFill>
            <a:schemeClr val="accent1"/>
          </a:solidFill>
        </p:spPr>
        <p:txBody>
          <a:bodyPr wrap="square" rtlCol="0">
            <a:spAutoFit/>
          </a:bodyPr>
          <a:lstStyle/>
          <a:p>
            <a:r>
              <a:rPr lang="en-CA" dirty="0" err="1"/>
              <a:t>Coeff</a:t>
            </a:r>
            <a:endParaRPr lang="en-CA" dirty="0"/>
          </a:p>
          <a:p>
            <a:r>
              <a:rPr lang="en-CA" dirty="0"/>
              <a:t>(contains parameter values from the fit)</a:t>
            </a:r>
          </a:p>
        </p:txBody>
      </p:sp>
      <p:cxnSp>
        <p:nvCxnSpPr>
          <p:cNvPr id="8" name="Straight Arrow Connector 7"/>
          <p:cNvCxnSpPr>
            <a:cxnSpLocks/>
          </p:cNvCxnSpPr>
          <p:nvPr/>
        </p:nvCxnSpPr>
        <p:spPr>
          <a:xfrm>
            <a:off x="1748630" y="2936981"/>
            <a:ext cx="1085848" cy="54244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1057" y="4231422"/>
            <a:ext cx="1857486" cy="1200329"/>
          </a:xfrm>
          <a:prstGeom prst="rect">
            <a:avLst/>
          </a:prstGeom>
          <a:solidFill>
            <a:schemeClr val="accent1"/>
          </a:solidFill>
        </p:spPr>
        <p:txBody>
          <a:bodyPr wrap="square" rtlCol="0">
            <a:spAutoFit/>
          </a:bodyPr>
          <a:lstStyle/>
          <a:p>
            <a:r>
              <a:rPr lang="en-CA" dirty="0" err="1"/>
              <a:t>Var_martrix</a:t>
            </a:r>
            <a:r>
              <a:rPr lang="en-CA" dirty="0"/>
              <a:t> (contains covariance matrix)</a:t>
            </a:r>
          </a:p>
        </p:txBody>
      </p:sp>
      <p:cxnSp>
        <p:nvCxnSpPr>
          <p:cNvPr id="10" name="Straight Arrow Connector 9"/>
          <p:cNvCxnSpPr/>
          <p:nvPr/>
        </p:nvCxnSpPr>
        <p:spPr>
          <a:xfrm flipV="1">
            <a:off x="2178477" y="3898721"/>
            <a:ext cx="1398803" cy="98112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flipV="1">
            <a:off x="6622473" y="4132945"/>
            <a:ext cx="1448388" cy="51033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149716" y="4264412"/>
            <a:ext cx="1748078" cy="646331"/>
          </a:xfrm>
          <a:prstGeom prst="rect">
            <a:avLst/>
          </a:prstGeom>
          <a:solidFill>
            <a:schemeClr val="accent1"/>
          </a:solidFill>
        </p:spPr>
        <p:txBody>
          <a:bodyPr wrap="square" rtlCol="0">
            <a:spAutoFit/>
          </a:bodyPr>
          <a:lstStyle/>
          <a:p>
            <a:r>
              <a:rPr lang="en-CA" dirty="0" err="1"/>
              <a:t>y_err</a:t>
            </a:r>
            <a:r>
              <a:rPr lang="en-CA" dirty="0"/>
              <a:t> is the vector of </a:t>
            </a:r>
            <a:r>
              <a:rPr lang="el-GR" dirty="0"/>
              <a:t>σ</a:t>
            </a:r>
            <a:r>
              <a:rPr lang="en-CA" baseline="-25000" dirty="0" err="1"/>
              <a:t>y,i</a:t>
            </a:r>
            <a:r>
              <a:rPr lang="en-CA" dirty="0"/>
              <a:t>.</a:t>
            </a:r>
          </a:p>
        </p:txBody>
      </p:sp>
      <p:sp>
        <p:nvSpPr>
          <p:cNvPr id="30" name="TextBox 29"/>
          <p:cNvSpPr txBox="1"/>
          <p:nvPr/>
        </p:nvSpPr>
        <p:spPr>
          <a:xfrm>
            <a:off x="9521004" y="695923"/>
            <a:ext cx="2511402" cy="3416320"/>
          </a:xfrm>
          <a:prstGeom prst="rect">
            <a:avLst/>
          </a:prstGeom>
          <a:solidFill>
            <a:schemeClr val="accent1"/>
          </a:solidFill>
        </p:spPr>
        <p:txBody>
          <a:bodyPr wrap="square" rtlCol="0">
            <a:spAutoFit/>
          </a:bodyPr>
          <a:lstStyle/>
          <a:p>
            <a:r>
              <a:rPr lang="en-US" dirty="0"/>
              <a:t>You can provide a vector of initial guesses for the fit parameters by using a argument name pair “p0‘’. </a:t>
            </a:r>
          </a:p>
          <a:p>
            <a:endParaRPr lang="en-US" dirty="0"/>
          </a:p>
          <a:p>
            <a:r>
              <a:rPr lang="en-US" dirty="0"/>
              <a:t>Sometimes it helps to guess values that are pretty close to assist the fitting to settle at the right values.</a:t>
            </a:r>
          </a:p>
          <a:p>
            <a:endParaRPr lang="en-US" dirty="0"/>
          </a:p>
        </p:txBody>
      </p:sp>
      <p:cxnSp>
        <p:nvCxnSpPr>
          <p:cNvPr id="31" name="Straight Arrow Connector 30"/>
          <p:cNvCxnSpPr>
            <a:cxnSpLocks/>
          </p:cNvCxnSpPr>
          <p:nvPr/>
        </p:nvCxnSpPr>
        <p:spPr>
          <a:xfrm flipH="1">
            <a:off x="8171414" y="2744295"/>
            <a:ext cx="1213576" cy="100826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1DC79A-EB65-034B-B952-A67CFAE04411}"/>
              </a:ext>
            </a:extLst>
          </p:cNvPr>
          <p:cNvSpPr txBox="1"/>
          <p:nvPr/>
        </p:nvSpPr>
        <p:spPr>
          <a:xfrm>
            <a:off x="2685848" y="4458612"/>
            <a:ext cx="5463868" cy="369332"/>
          </a:xfrm>
          <a:prstGeom prst="rect">
            <a:avLst/>
          </a:prstGeom>
          <a:noFill/>
        </p:spPr>
        <p:txBody>
          <a:bodyPr wrap="none" rtlCol="0">
            <a:spAutoFit/>
          </a:bodyPr>
          <a:lstStyle/>
          <a:p>
            <a:r>
              <a:rPr lang="en-US" dirty="0"/>
              <a:t>Here is our calculated covariance matrix (</a:t>
            </a:r>
            <a:r>
              <a:rPr lang="en-US" dirty="0" err="1"/>
              <a:t>i.e</a:t>
            </a:r>
            <a:r>
              <a:rPr lang="en-US" dirty="0"/>
              <a:t> </a:t>
            </a:r>
            <a:r>
              <a:rPr lang="en-US" dirty="0" err="1"/>
              <a:t>var_matrix</a:t>
            </a:r>
            <a:r>
              <a:rPr lang="en-US" dirty="0"/>
              <a:t>) </a:t>
            </a:r>
          </a:p>
        </p:txBody>
      </p:sp>
      <p:pic>
        <p:nvPicPr>
          <p:cNvPr id="29" name="Picture 28">
            <a:extLst>
              <a:ext uri="{FF2B5EF4-FFF2-40B4-BE49-F238E27FC236}">
                <a16:creationId xmlns:a16="http://schemas.microsoft.com/office/drawing/2014/main" id="{0A14E727-3435-224D-AD64-A81150DC9EE1}"/>
              </a:ext>
            </a:extLst>
          </p:cNvPr>
          <p:cNvPicPr>
            <a:picLocks noChangeAspect="1"/>
          </p:cNvPicPr>
          <p:nvPr/>
        </p:nvPicPr>
        <p:blipFill>
          <a:blip r:embed="rId3"/>
          <a:stretch>
            <a:fillRect/>
          </a:stretch>
        </p:blipFill>
        <p:spPr>
          <a:xfrm>
            <a:off x="4237182" y="4910743"/>
            <a:ext cx="5435600" cy="1943100"/>
          </a:xfrm>
          <a:prstGeom prst="rect">
            <a:avLst/>
          </a:prstGeom>
        </p:spPr>
      </p:pic>
    </p:spTree>
    <p:extLst>
      <p:ext uri="{BB962C8B-B14F-4D97-AF65-F5344CB8AC3E}">
        <p14:creationId xmlns:p14="http://schemas.microsoft.com/office/powerpoint/2010/main" val="8825075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CA" dirty="0"/>
                  <a:t>Aside: how I picked the start point</a:t>
                </a:r>
              </a:p>
              <a:p>
                <a:r>
                  <a:rPr lang="en-CA" dirty="0"/>
                  <a:t>The standard sine squared curve oscillates from 0 to 1 and has a period of </a:t>
                </a:r>
                <a:r>
                  <a:rPr lang="el-GR" dirty="0"/>
                  <a:t>π</a:t>
                </a:r>
                <a:r>
                  <a:rPr lang="en-CA" dirty="0"/>
                  <a:t>. </a:t>
                </a:r>
              </a:p>
              <a:p>
                <a:r>
                  <a:rPr lang="en-CA" dirty="0"/>
                  <a:t>As can be seen on the plot a few slides ago, the curve oscillates from about -1 to 1 and has a period of about </a:t>
                </a:r>
                <a:r>
                  <a:rPr lang="el-GR" dirty="0"/>
                  <a:t>π</a:t>
                </a:r>
                <a:endParaRPr lang="en-CA" dirty="0"/>
              </a:p>
              <a:p>
                <a:r>
                  <a:rPr lang="en-CA" dirty="0"/>
                  <a:t>Therefore we need to scale the amplitude by 2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oMath>
                </a14:m>
                <a:r>
                  <a:rPr lang="en-CA" dirty="0"/>
                  <a:t>=2), shift the curve down by 1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4</m:t>
                        </m:r>
                      </m:sub>
                    </m:sSub>
                  </m:oMath>
                </a14:m>
                <a:r>
                  <a:rPr lang="en-CA" dirty="0"/>
                  <a:t>=-1), and don’t do any frequency scaling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2</m:t>
                        </m:r>
                      </m:sub>
                    </m:sSub>
                  </m:oMath>
                </a14:m>
                <a:r>
                  <a:rPr lang="en-CA" dirty="0"/>
                  <a:t>=1)</a:t>
                </a:r>
              </a:p>
              <a:p>
                <a:r>
                  <a:rPr lang="en-CA" dirty="0"/>
                  <a:t>The standard sine squared curve has a minimum at x=0. In the plot it looks like the curve is leading the standard curve by a quarter period, i.e. the phase shift is </a:t>
                </a:r>
                <a:r>
                  <a:rPr lang="el-GR" dirty="0"/>
                  <a:t>π</a:t>
                </a:r>
                <a:r>
                  <a:rPr lang="en-CA" dirty="0"/>
                  <a:t>/4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3</m:t>
                        </m:r>
                      </m:sub>
                    </m:sSub>
                  </m:oMath>
                </a14:m>
                <a:r>
                  <a:rPr lang="en-CA" dirty="0"/>
                  <a:t>=</a:t>
                </a:r>
                <a:r>
                  <a:rPr lang="el-GR" dirty="0"/>
                  <a:t>π</a:t>
                </a:r>
                <a:r>
                  <a:rPr lang="en-CA" dirty="0"/>
                  <a:t>/4)</a:t>
                </a:r>
                <a:endParaRPr lang="en-US" dirty="0"/>
              </a:p>
              <a:p>
                <a:pPr marL="0" indent="0">
                  <a:buNone/>
                </a:pPr>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86" t="-1622" r="-812"/>
                </a:stretch>
              </a:blipFill>
            </p:spPr>
            <p:txBody>
              <a:bodyPr/>
              <a:lstStyle/>
              <a:p>
                <a:r>
                  <a:rPr lang="en-CA">
                    <a:noFill/>
                  </a:rPr>
                  <a:t> </a:t>
                </a:r>
              </a:p>
            </p:txBody>
          </p:sp>
        </mc:Fallback>
      </mc:AlternateContent>
    </p:spTree>
    <p:extLst>
      <p:ext uri="{BB962C8B-B14F-4D97-AF65-F5344CB8AC3E}">
        <p14:creationId xmlns:p14="http://schemas.microsoft.com/office/powerpoint/2010/main" val="33963942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392488"/>
              </a:xfrm>
            </p:spPr>
            <p:txBody>
              <a:bodyPr>
                <a:normAutofit/>
              </a:bodyPr>
              <a:lstStyle/>
              <a:p>
                <a:r>
                  <a:rPr lang="en-CA" dirty="0"/>
                  <a:t>Running the code, we can obtain the parameter best fit values and the covariance matrix</a:t>
                </a:r>
              </a:p>
              <a:p>
                <a:endParaRPr lang="en-CA" dirty="0"/>
              </a:p>
              <a:p>
                <a:endParaRPr lang="en-CA" dirty="0"/>
              </a:p>
              <a:p>
                <a:endParaRPr lang="en-CA" dirty="0"/>
              </a:p>
              <a:p>
                <a:endParaRPr lang="en-CA" dirty="0"/>
              </a:p>
              <a:p>
                <a:r>
                  <a:rPr lang="en-CA" dirty="0"/>
                  <a:t>That is,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1</m:t>
                        </m:r>
                      </m:sub>
                    </m:sSub>
                    <m:r>
                      <a:rPr lang="en-CA" i="1">
                        <a:latin typeface="Cambria Math" panose="02040503050406030204" pitchFamily="18" charset="0"/>
                      </a:rPr>
                      <m:t>=</m:t>
                    </m:r>
                    <m:r>
                      <a:rPr lang="en-CA" b="0" i="1" smtClean="0">
                        <a:latin typeface="Cambria Math" panose="02040503050406030204" pitchFamily="18" charset="0"/>
                      </a:rPr>
                      <m:t>2.017</m:t>
                    </m:r>
                  </m:oMath>
                </a14:m>
                <a:r>
                  <a:rPr lang="en-CA" dirty="0"/>
                  <a:t> W/m^2,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3</m:t>
                        </m:r>
                      </m:sub>
                    </m:sSub>
                    <m:r>
                      <a:rPr lang="en-CA" i="1">
                        <a:latin typeface="Cambria Math" panose="02040503050406030204" pitchFamily="18" charset="0"/>
                      </a:rPr>
                      <m:t>=</m:t>
                    </m:r>
                    <m:r>
                      <a:rPr lang="en-CA" b="0" i="1" smtClean="0">
                        <a:latin typeface="Cambria Math" panose="02040503050406030204" pitchFamily="18" charset="0"/>
                      </a:rPr>
                      <m:t>0.9994</m:t>
                    </m:r>
                  </m:oMath>
                </a14:m>
                <a:r>
                  <a:rPr lang="en-CA" dirty="0"/>
                  <a:t> rad/cm,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2</m:t>
                        </m:r>
                      </m:sub>
                    </m:sSub>
                    <m:r>
                      <a:rPr lang="en-CA" i="1">
                        <a:latin typeface="Cambria Math" panose="02040503050406030204" pitchFamily="18" charset="0"/>
                      </a:rPr>
                      <m:t>=</m:t>
                    </m:r>
                    <m:r>
                      <a:rPr lang="en-CA" b="0" i="1" smtClean="0">
                        <a:latin typeface="Cambria Math" panose="02040503050406030204" pitchFamily="18" charset="0"/>
                      </a:rPr>
                      <m:t>0.8400 </m:t>
                    </m:r>
                  </m:oMath>
                </a14:m>
                <a:r>
                  <a:rPr lang="en-CA" dirty="0"/>
                  <a:t>rad,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4</m:t>
                        </m:r>
                      </m:sub>
                    </m:sSub>
                    <m:r>
                      <a:rPr lang="en-CA" i="1">
                        <a:latin typeface="Cambria Math" panose="02040503050406030204" pitchFamily="18" charset="0"/>
                      </a:rPr>
                      <m:t>=</m:t>
                    </m:r>
                    <m:r>
                      <a:rPr lang="en-CA" b="0" i="1" smtClean="0">
                        <a:latin typeface="Cambria Math" panose="02040503050406030204" pitchFamily="18" charset="0"/>
                      </a:rPr>
                      <m:t>−0.8006</m:t>
                    </m:r>
                    <m:r>
                      <a:rPr lang="en-CA" i="1">
                        <a:latin typeface="Cambria Math" panose="02040503050406030204" pitchFamily="18" charset="0"/>
                      </a:rPr>
                      <m:t> </m:t>
                    </m:r>
                  </m:oMath>
                </a14:m>
                <a:r>
                  <a:rPr lang="en-CA" dirty="0"/>
                  <a:t>W/m^2</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sub>
                    </m:sSub>
                    <m:r>
                      <a:rPr lang="en-CA" i="1">
                        <a:latin typeface="Cambria Math" panose="02040503050406030204" pitchFamily="18" charset="0"/>
                      </a:rPr>
                      <m:t>=</m:t>
                    </m:r>
                    <m:rad>
                      <m:radPr>
                        <m:degHide m:val="on"/>
                        <m:ctrlPr>
                          <a:rPr lang="en-CA" i="1" smtClean="0">
                            <a:latin typeface="Cambria Math" panose="02040503050406030204" pitchFamily="18" charset="0"/>
                          </a:rPr>
                        </m:ctrlPr>
                      </m:radPr>
                      <m:deg/>
                      <m:e>
                        <m:r>
                          <a:rPr lang="en-CA" b="0" i="1" smtClean="0">
                            <a:latin typeface="Cambria Math" panose="02040503050406030204" pitchFamily="18" charset="0"/>
                          </a:rPr>
                          <m:t>9.67</m:t>
                        </m:r>
                        <m:r>
                          <a:rPr lang="en-CA" b="0" i="1" smtClean="0">
                            <a:latin typeface="Cambria Math" panose="02040503050406030204" pitchFamily="18" charset="0"/>
                          </a:rPr>
                          <m:t>𝑒</m:t>
                        </m:r>
                        <m:r>
                          <a:rPr lang="en-CA" b="0" i="1" smtClean="0">
                            <a:latin typeface="Cambria Math" panose="02040503050406030204" pitchFamily="18" charset="0"/>
                          </a:rPr>
                          <m:t>−4</m:t>
                        </m:r>
                      </m:e>
                    </m:rad>
                    <m:r>
                      <a:rPr lang="en-CA" i="1">
                        <a:latin typeface="Cambria Math" panose="02040503050406030204" pitchFamily="18" charset="0"/>
                      </a:rPr>
                      <m:t>=</m:t>
                    </m:r>
                    <m:r>
                      <a:rPr lang="en-CA" b="0" i="1" smtClean="0">
                        <a:latin typeface="Cambria Math" panose="02040503050406030204" pitchFamily="18" charset="0"/>
                      </a:rPr>
                      <m:t>0.0311</m:t>
                    </m:r>
                  </m:oMath>
                </a14:m>
                <a:r>
                  <a:rPr lang="en-US" dirty="0"/>
                  <a:t> </a:t>
                </a:r>
                <a:r>
                  <a:rPr lang="en-CA" dirty="0"/>
                  <a:t>W/m^2</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3</m:t>
                            </m:r>
                          </m:sub>
                        </m:sSub>
                      </m:sub>
                    </m:sSub>
                    <m:r>
                      <a:rPr lang="en-CA" i="1">
                        <a:latin typeface="Cambria Math" panose="02040503050406030204" pitchFamily="18" charset="0"/>
                      </a:rPr>
                      <m:t>=</m:t>
                    </m:r>
                    <m:rad>
                      <m:radPr>
                        <m:degHide m:val="on"/>
                        <m:ctrlPr>
                          <a:rPr lang="en-CA" i="1">
                            <a:latin typeface="Cambria Math" panose="02040503050406030204" pitchFamily="18" charset="0"/>
                          </a:rPr>
                        </m:ctrlPr>
                      </m:radPr>
                      <m:deg/>
                      <m:e>
                        <m:r>
                          <a:rPr lang="en-CA" b="0" i="1" smtClean="0">
                            <a:latin typeface="Cambria Math" panose="02040503050406030204" pitchFamily="18" charset="0"/>
                          </a:rPr>
                          <m:t>1.867</m:t>
                        </m:r>
                        <m:r>
                          <a:rPr lang="en-CA" b="0" i="1" smtClean="0">
                            <a:latin typeface="Cambria Math" panose="02040503050406030204" pitchFamily="18" charset="0"/>
                          </a:rPr>
                          <m:t>𝑒</m:t>
                        </m:r>
                        <m:r>
                          <a:rPr lang="en-CA" b="0" i="1" smtClean="0">
                            <a:latin typeface="Cambria Math" panose="02040503050406030204" pitchFamily="18" charset="0"/>
                          </a:rPr>
                          <m:t>−5</m:t>
                        </m:r>
                      </m:e>
                    </m:rad>
                    <m:r>
                      <a:rPr lang="en-CA" i="1">
                        <a:latin typeface="Cambria Math" panose="02040503050406030204" pitchFamily="18" charset="0"/>
                      </a:rPr>
                      <m:t>=0.</m:t>
                    </m:r>
                    <m:r>
                      <a:rPr lang="en-CA" b="0" i="1" smtClean="0">
                        <a:latin typeface="Cambria Math" panose="02040503050406030204" pitchFamily="18" charset="0"/>
                      </a:rPr>
                      <m:t>00432</m:t>
                    </m:r>
                  </m:oMath>
                </a14:m>
                <a:r>
                  <a:rPr lang="en-US" dirty="0"/>
                  <a:t> </a:t>
                </a:r>
                <a:r>
                  <a:rPr lang="en-CA" dirty="0"/>
                  <a:t>rad/cm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smtClean="0">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2</m:t>
                            </m:r>
                          </m:sub>
                        </m:sSub>
                      </m:sub>
                    </m:sSub>
                    <m:r>
                      <a:rPr lang="en-CA" i="1">
                        <a:latin typeface="Cambria Math" panose="02040503050406030204" pitchFamily="18" charset="0"/>
                      </a:rPr>
                      <m:t>=</m:t>
                    </m:r>
                    <m:rad>
                      <m:radPr>
                        <m:degHide m:val="on"/>
                        <m:ctrlPr>
                          <a:rPr lang="en-CA" i="1">
                            <a:latin typeface="Cambria Math" panose="02040503050406030204" pitchFamily="18" charset="0"/>
                          </a:rPr>
                        </m:ctrlPr>
                      </m:radPr>
                      <m:deg/>
                      <m:e>
                        <m:r>
                          <a:rPr lang="en-CA" b="0" i="1" smtClean="0">
                            <a:latin typeface="Cambria Math" panose="02040503050406030204" pitchFamily="18" charset="0"/>
                          </a:rPr>
                          <m:t>2.68</m:t>
                        </m:r>
                        <m:r>
                          <a:rPr lang="en-CA" b="0" i="1" smtClean="0">
                            <a:latin typeface="Cambria Math" panose="02040503050406030204" pitchFamily="18" charset="0"/>
                          </a:rPr>
                          <m:t>𝑒</m:t>
                        </m:r>
                        <m:r>
                          <a:rPr lang="en-CA" b="0" i="1" smtClean="0">
                            <a:latin typeface="Cambria Math" panose="02040503050406030204" pitchFamily="18" charset="0"/>
                          </a:rPr>
                          <m:t>−4</m:t>
                        </m:r>
                      </m:e>
                    </m:rad>
                    <m:r>
                      <a:rPr lang="en-CA" i="1">
                        <a:latin typeface="Cambria Math" panose="02040503050406030204" pitchFamily="18" charset="0"/>
                      </a:rPr>
                      <m:t>=</m:t>
                    </m:r>
                    <m:r>
                      <a:rPr lang="en-CA" b="0" i="1" smtClean="0">
                        <a:latin typeface="Cambria Math" panose="02040503050406030204" pitchFamily="18" charset="0"/>
                      </a:rPr>
                      <m:t>0.01639</m:t>
                    </m:r>
                  </m:oMath>
                </a14:m>
                <a:r>
                  <a:rPr lang="en-US" dirty="0"/>
                  <a:t> rad,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4</m:t>
                            </m:r>
                          </m:sub>
                        </m:sSub>
                      </m:sub>
                    </m:sSub>
                    <m:r>
                      <a:rPr lang="en-CA" i="1">
                        <a:latin typeface="Cambria Math" panose="02040503050406030204" pitchFamily="18" charset="0"/>
                      </a:rPr>
                      <m:t>=</m:t>
                    </m:r>
                    <m:rad>
                      <m:radPr>
                        <m:degHide m:val="on"/>
                        <m:ctrlPr>
                          <a:rPr lang="en-CA" i="1">
                            <a:latin typeface="Cambria Math" panose="02040503050406030204" pitchFamily="18" charset="0"/>
                          </a:rPr>
                        </m:ctrlPr>
                      </m:radPr>
                      <m:deg/>
                      <m:e>
                        <m:r>
                          <a:rPr lang="en-CA" b="0" i="1" smtClean="0">
                            <a:latin typeface="Cambria Math" panose="02040503050406030204" pitchFamily="18" charset="0"/>
                          </a:rPr>
                          <m:t>3.325</m:t>
                        </m:r>
                        <m:r>
                          <a:rPr lang="en-CA" i="1">
                            <a:latin typeface="Cambria Math" panose="02040503050406030204" pitchFamily="18" charset="0"/>
                          </a:rPr>
                          <m:t>𝑒</m:t>
                        </m:r>
                        <m:r>
                          <a:rPr lang="en-CA" i="1">
                            <a:latin typeface="Cambria Math" panose="02040503050406030204" pitchFamily="18" charset="0"/>
                          </a:rPr>
                          <m:t>−4</m:t>
                        </m:r>
                      </m:e>
                    </m:rad>
                    <m:r>
                      <a:rPr lang="en-CA" i="1">
                        <a:latin typeface="Cambria Math" panose="02040503050406030204" pitchFamily="18" charset="0"/>
                      </a:rPr>
                      <m:t>=</m:t>
                    </m:r>
                    <m:r>
                      <a:rPr lang="en-CA" b="0" i="1" smtClean="0">
                        <a:latin typeface="Cambria Math" panose="02040503050406030204" pitchFamily="18" charset="0"/>
                      </a:rPr>
                      <m:t>0.018233</m:t>
                    </m:r>
                  </m:oMath>
                </a14:m>
                <a:r>
                  <a:rPr lang="en-US" dirty="0"/>
                  <a:t> </a:t>
                </a:r>
                <a:r>
                  <a:rPr lang="en-CA" dirty="0"/>
                  <a:t>W/m^2 </a:t>
                </a:r>
              </a:p>
              <a:p>
                <a:r>
                  <a:rPr lang="en-US" dirty="0"/>
                  <a:t>Or,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r>
                      <a:rPr lang="en-CA" i="1">
                        <a:latin typeface="Cambria Math" panose="02040503050406030204" pitchFamily="18" charset="0"/>
                      </a:rPr>
                      <m:t>=(</m:t>
                    </m:r>
                    <m:r>
                      <a:rPr lang="en-CA" b="0" i="1" smtClean="0">
                        <a:latin typeface="Cambria Math" panose="02040503050406030204" pitchFamily="18" charset="0"/>
                      </a:rPr>
                      <m:t>2.017</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0.031</m:t>
                    </m:r>
                    <m:r>
                      <a:rPr lang="en-CA" i="1">
                        <a:latin typeface="Cambria Math" panose="02040503050406030204" pitchFamily="18" charset="0"/>
                        <a:ea typeface="Cambria Math" panose="02040503050406030204" pitchFamily="18" charset="0"/>
                      </a:rPr>
                      <m:t>)</m:t>
                    </m:r>
                  </m:oMath>
                </a14:m>
                <a:r>
                  <a:rPr lang="en-US" dirty="0"/>
                  <a:t> </a:t>
                </a:r>
                <a:r>
                  <a:rPr lang="en-CA" dirty="0"/>
                  <a:t>W/m^2</a:t>
                </a:r>
                <a:r>
                  <a:rPr lang="en-US" dirty="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2</m:t>
                        </m:r>
                      </m:sub>
                    </m:sSub>
                    <m:r>
                      <a:rPr lang="en-CA" i="1">
                        <a:latin typeface="Cambria Math" panose="02040503050406030204" pitchFamily="18" charset="0"/>
                      </a:rPr>
                      <m:t>=(</m:t>
                    </m:r>
                    <m:r>
                      <a:rPr lang="en-CA" b="0" i="1" smtClean="0">
                        <a:latin typeface="Cambria Math" panose="02040503050406030204" pitchFamily="18" charset="0"/>
                      </a:rPr>
                      <m:t>0.999</m:t>
                    </m:r>
                    <m:r>
                      <a:rPr lang="en-CA" i="1">
                        <a:latin typeface="Cambria Math" panose="02040503050406030204" pitchFamily="18" charset="0"/>
                      </a:rPr>
                      <m:t> </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0.004</m:t>
                    </m:r>
                    <m:r>
                      <a:rPr lang="en-CA" i="1">
                        <a:latin typeface="Cambria Math" panose="02040503050406030204" pitchFamily="18" charset="0"/>
                        <a:ea typeface="Cambria Math" panose="02040503050406030204" pitchFamily="18" charset="0"/>
                      </a:rPr>
                      <m:t>)</m:t>
                    </m:r>
                  </m:oMath>
                </a14:m>
                <a:r>
                  <a:rPr lang="en-US" dirty="0"/>
                  <a:t> </a:t>
                </a:r>
                <a:r>
                  <a:rPr lang="en-CA" dirty="0"/>
                  <a:t>rad/cm</a:t>
                </a:r>
                <a:r>
                  <a:rPr lang="en-US" dirty="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3</m:t>
                        </m:r>
                      </m:sub>
                    </m:sSub>
                    <m:r>
                      <a:rPr lang="en-CA" i="1">
                        <a:latin typeface="Cambria Math" panose="02040503050406030204" pitchFamily="18" charset="0"/>
                      </a:rPr>
                      <m:t>=(</m:t>
                    </m:r>
                    <m:r>
                      <a:rPr lang="en-CA" b="0" i="1" smtClean="0">
                        <a:latin typeface="Cambria Math" panose="02040503050406030204" pitchFamily="18" charset="0"/>
                      </a:rPr>
                      <m:t>0.840</m:t>
                    </m:r>
                    <m:r>
                      <a:rPr lang="en-CA" i="1">
                        <a:latin typeface="Cambria Math" panose="02040503050406030204" pitchFamily="18" charset="0"/>
                      </a:rPr>
                      <m:t> </m:t>
                    </m:r>
                    <m:r>
                      <a:rPr lang="en-CA" i="1">
                        <a:latin typeface="Cambria Math" panose="02040503050406030204" pitchFamily="18" charset="0"/>
                        <a:ea typeface="Cambria Math" panose="02040503050406030204" pitchFamily="18" charset="0"/>
                      </a:rPr>
                      <m:t>±0.0</m:t>
                    </m:r>
                    <m:r>
                      <a:rPr lang="en-CA" b="0" i="1" smtClean="0">
                        <a:latin typeface="Cambria Math" panose="02040503050406030204" pitchFamily="18" charset="0"/>
                        <a:ea typeface="Cambria Math" panose="02040503050406030204" pitchFamily="18" charset="0"/>
                      </a:rPr>
                      <m:t>16</m:t>
                    </m:r>
                    <m:r>
                      <a:rPr lang="en-CA" i="1">
                        <a:latin typeface="Cambria Math" panose="02040503050406030204" pitchFamily="18" charset="0"/>
                        <a:ea typeface="Cambria Math" panose="02040503050406030204" pitchFamily="18" charset="0"/>
                      </a:rPr>
                      <m:t>)</m:t>
                    </m:r>
                  </m:oMath>
                </a14:m>
                <a:r>
                  <a:rPr lang="en-US" dirty="0"/>
                  <a:t> rad,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4</m:t>
                        </m:r>
                      </m:sub>
                    </m:sSub>
                    <m:r>
                      <a:rPr lang="en-CA" i="1">
                        <a:latin typeface="Cambria Math" panose="02040503050406030204" pitchFamily="18" charset="0"/>
                      </a:rPr>
                      <m:t>=(</m:t>
                    </m:r>
                    <m:r>
                      <a:rPr lang="en-CA" b="0" i="1" smtClean="0">
                        <a:latin typeface="Cambria Math" panose="02040503050406030204" pitchFamily="18" charset="0"/>
                      </a:rPr>
                      <m:t>−0.801</m:t>
                    </m:r>
                    <m:r>
                      <a:rPr lang="en-CA" i="1">
                        <a:latin typeface="Cambria Math" panose="02040503050406030204" pitchFamily="18" charset="0"/>
                      </a:rPr>
                      <m:t> </m:t>
                    </m:r>
                    <m:r>
                      <a:rPr lang="en-CA" i="1">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018</m:t>
                    </m:r>
                    <m:r>
                      <a:rPr lang="en-CA" i="1">
                        <a:latin typeface="Cambria Math" panose="02040503050406030204" pitchFamily="18" charset="0"/>
                        <a:ea typeface="Cambria Math" panose="02040503050406030204" pitchFamily="18" charset="0"/>
                      </a:rPr>
                      <m:t>)</m:t>
                    </m:r>
                  </m:oMath>
                </a14:m>
                <a:r>
                  <a:rPr lang="en-US" dirty="0"/>
                  <a:t> </a:t>
                </a:r>
                <a:r>
                  <a:rPr lang="en-CA" dirty="0"/>
                  <a:t>W/m^2</a:t>
                </a:r>
                <a:endParaRPr lang="en-US" dirty="0"/>
              </a:p>
              <a:p>
                <a:pPr marL="0" indent="0">
                  <a:buNone/>
                </a:pPr>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392488"/>
              </a:xfrm>
              <a:blipFill>
                <a:blip r:embed="rId2"/>
                <a:stretch>
                  <a:fillRect l="-966" t="-138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E3D880A-037C-9C40-B93A-5353E23C21C9}"/>
              </a:ext>
            </a:extLst>
          </p:cNvPr>
          <p:cNvPicPr>
            <a:picLocks noChangeAspect="1"/>
          </p:cNvPicPr>
          <p:nvPr/>
        </p:nvPicPr>
        <p:blipFill>
          <a:blip r:embed="rId3"/>
          <a:stretch>
            <a:fillRect/>
          </a:stretch>
        </p:blipFill>
        <p:spPr>
          <a:xfrm>
            <a:off x="6091236" y="1149335"/>
            <a:ext cx="5435600" cy="1943100"/>
          </a:xfrm>
          <a:prstGeom prst="rect">
            <a:avLst/>
          </a:prstGeom>
        </p:spPr>
      </p:pic>
      <p:pic>
        <p:nvPicPr>
          <p:cNvPr id="6" name="Picture 5">
            <a:extLst>
              <a:ext uri="{FF2B5EF4-FFF2-40B4-BE49-F238E27FC236}">
                <a16:creationId xmlns:a16="http://schemas.microsoft.com/office/drawing/2014/main" id="{6CCF7A2D-0DCF-E245-BB0E-25096A143A09}"/>
              </a:ext>
            </a:extLst>
          </p:cNvPr>
          <p:cNvPicPr>
            <a:picLocks noChangeAspect="1"/>
          </p:cNvPicPr>
          <p:nvPr/>
        </p:nvPicPr>
        <p:blipFill>
          <a:blip r:embed="rId4"/>
          <a:stretch>
            <a:fillRect/>
          </a:stretch>
        </p:blipFill>
        <p:spPr>
          <a:xfrm>
            <a:off x="2337378" y="1130354"/>
            <a:ext cx="1587500" cy="1943100"/>
          </a:xfrm>
          <a:prstGeom prst="rect">
            <a:avLst/>
          </a:prstGeom>
        </p:spPr>
      </p:pic>
      <p:sp>
        <p:nvSpPr>
          <p:cNvPr id="7" name="TextBox 6">
            <a:extLst>
              <a:ext uri="{FF2B5EF4-FFF2-40B4-BE49-F238E27FC236}">
                <a16:creationId xmlns:a16="http://schemas.microsoft.com/office/drawing/2014/main" id="{D0D6F8E4-0F49-EC4A-8A31-87A747B44F9E}"/>
              </a:ext>
            </a:extLst>
          </p:cNvPr>
          <p:cNvSpPr txBox="1"/>
          <p:nvPr/>
        </p:nvSpPr>
        <p:spPr>
          <a:xfrm>
            <a:off x="1417288" y="1982910"/>
            <a:ext cx="682110" cy="369332"/>
          </a:xfrm>
          <a:prstGeom prst="rect">
            <a:avLst/>
          </a:prstGeom>
          <a:noFill/>
        </p:spPr>
        <p:txBody>
          <a:bodyPr wrap="none" rtlCol="0">
            <a:spAutoFit/>
          </a:bodyPr>
          <a:lstStyle/>
          <a:p>
            <a:r>
              <a:rPr lang="en-US" dirty="0" err="1"/>
              <a:t>Coeff</a:t>
            </a:r>
            <a:endParaRPr lang="en-US" dirty="0"/>
          </a:p>
        </p:txBody>
      </p:sp>
      <p:sp>
        <p:nvSpPr>
          <p:cNvPr id="8" name="TextBox 7">
            <a:extLst>
              <a:ext uri="{FF2B5EF4-FFF2-40B4-BE49-F238E27FC236}">
                <a16:creationId xmlns:a16="http://schemas.microsoft.com/office/drawing/2014/main" id="{15030242-45EC-2D45-881C-BFDDCF191181}"/>
              </a:ext>
            </a:extLst>
          </p:cNvPr>
          <p:cNvSpPr txBox="1"/>
          <p:nvPr/>
        </p:nvSpPr>
        <p:spPr>
          <a:xfrm>
            <a:off x="4741273" y="1936219"/>
            <a:ext cx="1211678" cy="369332"/>
          </a:xfrm>
          <a:prstGeom prst="rect">
            <a:avLst/>
          </a:prstGeom>
          <a:noFill/>
        </p:spPr>
        <p:txBody>
          <a:bodyPr wrap="none" rtlCol="0">
            <a:spAutoFit/>
          </a:bodyPr>
          <a:lstStyle/>
          <a:p>
            <a:r>
              <a:rPr lang="en-US" dirty="0" err="1"/>
              <a:t>Var_matrix</a:t>
            </a:r>
            <a:endParaRPr lang="en-US" dirty="0"/>
          </a:p>
        </p:txBody>
      </p:sp>
    </p:spTree>
    <p:extLst>
      <p:ext uri="{BB962C8B-B14F-4D97-AF65-F5344CB8AC3E}">
        <p14:creationId xmlns:p14="http://schemas.microsoft.com/office/powerpoint/2010/main" val="2925392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E7FF94-2574-B148-8F5B-D28AB6A8F9A8}"/>
              </a:ext>
            </a:extLst>
          </p:cNvPr>
          <p:cNvPicPr>
            <a:picLocks noChangeAspect="1"/>
          </p:cNvPicPr>
          <p:nvPr/>
        </p:nvPicPr>
        <p:blipFill>
          <a:blip r:embed="rId2"/>
          <a:stretch>
            <a:fillRect/>
          </a:stretch>
        </p:blipFill>
        <p:spPr>
          <a:xfrm>
            <a:off x="389201" y="1373332"/>
            <a:ext cx="6870700" cy="2476500"/>
          </a:xfrm>
          <a:prstGeom prst="rect">
            <a:avLst/>
          </a:prstGeom>
        </p:spPr>
      </p:pic>
      <p:sp>
        <p:nvSpPr>
          <p:cNvPr id="3" name="Content Placeholder 2"/>
          <p:cNvSpPr>
            <a:spLocks noGrp="1"/>
          </p:cNvSpPr>
          <p:nvPr>
            <p:ph idx="1"/>
          </p:nvPr>
        </p:nvSpPr>
        <p:spPr>
          <a:xfrm>
            <a:off x="838199" y="357447"/>
            <a:ext cx="10506075" cy="6392488"/>
          </a:xfrm>
        </p:spPr>
        <p:txBody>
          <a:bodyPr>
            <a:normAutofit/>
          </a:bodyPr>
          <a:lstStyle/>
          <a:p>
            <a:r>
              <a:rPr lang="en-CA" dirty="0"/>
              <a:t>Let’s plot the fit with the data</a:t>
            </a:r>
          </a:p>
          <a:p>
            <a:endParaRPr lang="en-CA" dirty="0"/>
          </a:p>
          <a:p>
            <a:endParaRPr lang="en-CA" dirty="0"/>
          </a:p>
          <a:p>
            <a:endParaRPr lang="en-CA" dirty="0"/>
          </a:p>
          <a:p>
            <a:endParaRPr lang="en-CA" dirty="0"/>
          </a:p>
          <a:p>
            <a:pPr marL="0" indent="0">
              <a:buNone/>
            </a:pPr>
            <a:endParaRPr lang="en-CA" dirty="0"/>
          </a:p>
          <a:p>
            <a:pPr marL="0" indent="0">
              <a:buNone/>
            </a:pPr>
            <a:endParaRPr lang="en-CA" dirty="0"/>
          </a:p>
          <a:p>
            <a:endParaRPr lang="en-CA" dirty="0"/>
          </a:p>
        </p:txBody>
      </p:sp>
      <p:pic>
        <p:nvPicPr>
          <p:cNvPr id="2" name="Picture 1">
            <a:extLst>
              <a:ext uri="{FF2B5EF4-FFF2-40B4-BE49-F238E27FC236}">
                <a16:creationId xmlns:a16="http://schemas.microsoft.com/office/drawing/2014/main" id="{49C71A23-A49F-EB46-A868-33AE8A2654AE}"/>
              </a:ext>
            </a:extLst>
          </p:cNvPr>
          <p:cNvPicPr>
            <a:picLocks noChangeAspect="1"/>
          </p:cNvPicPr>
          <p:nvPr/>
        </p:nvPicPr>
        <p:blipFill>
          <a:blip r:embed="rId3"/>
          <a:stretch>
            <a:fillRect/>
          </a:stretch>
        </p:blipFill>
        <p:spPr>
          <a:xfrm>
            <a:off x="6091236" y="2481213"/>
            <a:ext cx="5739849" cy="4019340"/>
          </a:xfrm>
          <a:prstGeom prst="rect">
            <a:avLst/>
          </a:prstGeom>
        </p:spPr>
      </p:pic>
    </p:spTree>
    <p:extLst>
      <p:ext uri="{BB962C8B-B14F-4D97-AF65-F5344CB8AC3E}">
        <p14:creationId xmlns:p14="http://schemas.microsoft.com/office/powerpoint/2010/main" val="850655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57447"/>
                <a:ext cx="10506075" cy="6232539"/>
              </a:xfrm>
            </p:spPr>
            <p:txBody>
              <a:bodyPr>
                <a:normAutofit fontScale="92500" lnSpcReduction="10000"/>
              </a:bodyPr>
              <a:lstStyle/>
              <a:p>
                <a:r>
                  <a:rPr lang="en-CA" dirty="0"/>
                  <a:t>Having found the fit parameters, we can compute, for example, the intensity at an arbitrary position</a:t>
                </a:r>
              </a:p>
              <a:p>
                <a:r>
                  <a:rPr lang="en-CA" dirty="0"/>
                  <a:t>Something to be aware of, however:</a:t>
                </a:r>
              </a:p>
              <a:p>
                <a:r>
                  <a:rPr lang="en-CA" dirty="0"/>
                  <a:t>Suppose we wanted to evaluate the intensity at 4.2 cm</a:t>
                </a:r>
              </a:p>
              <a:p>
                <a:pPr lvl="1"/>
                <a:r>
                  <a:rPr lang="en-CA" dirty="0"/>
                  <a:t>This is of course f(4.2) = </a:t>
                </a:r>
                <a:r>
                  <a:rPr lang="en-US" dirty="0"/>
                  <a:t>a</a:t>
                </a:r>
                <a:r>
                  <a:rPr lang="en-US" baseline="-25000" dirty="0"/>
                  <a:t>1</a:t>
                </a:r>
                <a:r>
                  <a:rPr lang="en-US" dirty="0"/>
                  <a:t> * sin</a:t>
                </a:r>
                <a:r>
                  <a:rPr lang="en-US" baseline="30000" dirty="0"/>
                  <a:t>2</a:t>
                </a:r>
                <a:r>
                  <a:rPr lang="en-US" dirty="0"/>
                  <a:t>(a</a:t>
                </a:r>
                <a:r>
                  <a:rPr lang="en-US" baseline="-25000" dirty="0"/>
                  <a:t>2</a:t>
                </a:r>
                <a:r>
                  <a:rPr lang="en-US" dirty="0"/>
                  <a:t>*4.2 + a</a:t>
                </a:r>
                <a:r>
                  <a:rPr lang="en-US" baseline="-25000" dirty="0"/>
                  <a:t>3</a:t>
                </a:r>
                <a:r>
                  <a:rPr lang="en-US" dirty="0"/>
                  <a:t>) + a</a:t>
                </a:r>
                <a:r>
                  <a:rPr lang="en-US" baseline="-25000" dirty="0"/>
                  <a:t>4 </a:t>
                </a:r>
                <a:r>
                  <a:rPr lang="en-US" dirty="0"/>
                  <a:t>= 1.0106 W/m^2</a:t>
                </a:r>
              </a:p>
              <a:p>
                <a:r>
                  <a:rPr lang="en-US" dirty="0"/>
                  <a:t>To calculate the uncertainty, you might try to use the usual error propagation formula</a:t>
                </a:r>
              </a:p>
              <a:p>
                <a:pPr marL="0" indent="0">
                  <a:buNone/>
                </a:pPr>
                <a14:m>
                  <m:oMathPara xmlns:m="http://schemas.openxmlformats.org/officeDocument/2006/math">
                    <m:oMathParaPr>
                      <m:jc m:val="centerGroup"/>
                    </m:oMathParaPr>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i="1">
                              <a:latin typeface="Cambria Math" panose="02040503050406030204" pitchFamily="18" charset="0"/>
                            </a:rPr>
                            <m:t>𝑓</m:t>
                          </m:r>
                        </m:sub>
                        <m:sup>
                          <m:r>
                            <a:rPr lang="en-CA" i="1">
                              <a:latin typeface="Cambria Math" panose="02040503050406030204" pitchFamily="18" charset="0"/>
                            </a:rPr>
                            <m:t>2</m:t>
                          </m:r>
                        </m:sup>
                      </m:sSubSup>
                      <m:r>
                        <a:rPr lang="en-CA" i="1">
                          <a:latin typeface="Cambria Math" panose="02040503050406030204" pitchFamily="18" charset="0"/>
                        </a:rPr>
                        <m:t>=</m:t>
                      </m:r>
                      <m:nary>
                        <m:naryPr>
                          <m:chr m:val="∑"/>
                          <m:ctrlPr>
                            <a:rPr lang="en-CA" i="1">
                              <a:latin typeface="Cambria Math" panose="02040503050406030204" pitchFamily="18" charset="0"/>
                            </a:rPr>
                          </m:ctrlPr>
                        </m:naryPr>
                        <m:sub>
                          <m: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𝑚</m:t>
                          </m:r>
                        </m:sup>
                        <m:e>
                          <m:sSubSup>
                            <m:sSubSupPr>
                              <m:ctrlPr>
                                <a:rPr lang="en-CA" i="1">
                                  <a:latin typeface="Cambria Math" panose="02040503050406030204" pitchFamily="18" charset="0"/>
                                  <a:ea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𝑎</m:t>
                                  </m:r>
                                </m:e>
                                <m:sub>
                                  <m:r>
                                    <a:rPr lang="en-CA" i="1">
                                      <a:latin typeface="Cambria Math" panose="02040503050406030204" pitchFamily="18" charset="0"/>
                                      <a:ea typeface="Cambria Math" panose="02040503050406030204" pitchFamily="18" charset="0"/>
                                    </a:rPr>
                                    <m:t>𝑖</m:t>
                                  </m:r>
                                </m:sub>
                              </m:sSub>
                            </m:sub>
                            <m:sup>
                              <m:r>
                                <a:rPr lang="en-CA" i="1">
                                  <a:latin typeface="Cambria Math" panose="02040503050406030204" pitchFamily="18" charset="0"/>
                                  <a:ea typeface="Cambria Math" panose="02040503050406030204" pitchFamily="18" charset="0"/>
                                </a:rPr>
                                <m:t>2</m:t>
                              </m:r>
                            </m:sup>
                          </m:sSubSup>
                          <m:sSub>
                            <m:sSubPr>
                              <m:ctrlPr>
                                <a:rPr lang="en-CA" i="1">
                                  <a:latin typeface="Cambria Math" panose="02040503050406030204" pitchFamily="18" charset="0"/>
                                </a:rPr>
                              </m:ctrlPr>
                            </m:sSubPr>
                            <m:e>
                              <m:d>
                                <m:dPr>
                                  <m:begChr m:val=""/>
                                  <m:endChr m:val="|"/>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m:t>
                                              </m:r>
                                              <m:r>
                                                <a:rPr lang="en-CA" i="1">
                                                  <a:latin typeface="Cambria Math" panose="02040503050406030204" pitchFamily="18" charset="0"/>
                                                </a:rPr>
                                                <m:t>𝑓</m:t>
                                              </m:r>
                                            </m:num>
                                            <m:den>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den>
                                          </m:f>
                                        </m:e>
                                      </m:d>
                                    </m:e>
                                    <m:sup>
                                      <m:r>
                                        <a:rPr lang="en-CA" i="1">
                                          <a:latin typeface="Cambria Math" panose="02040503050406030204" pitchFamily="18" charset="0"/>
                                        </a:rPr>
                                        <m:t>2</m:t>
                                      </m:r>
                                    </m:sup>
                                  </m:sSup>
                                </m:e>
                              </m:d>
                            </m:e>
                            <m:sub>
                              <m:acc>
                                <m:accPr>
                                  <m:chr m:val="⃗"/>
                                  <m:ctrlPr>
                                    <a:rPr lang="en-CA" i="1">
                                      <a:latin typeface="Cambria Math" panose="02040503050406030204" pitchFamily="18" charset="0"/>
                                    </a:rPr>
                                  </m:ctrlPr>
                                </m:accPr>
                                <m:e>
                                  <m:r>
                                    <a:rPr lang="en-CA" i="1">
                                      <a:latin typeface="Cambria Math" panose="02040503050406030204" pitchFamily="18" charset="0"/>
                                    </a:rPr>
                                    <m:t>𝑎</m:t>
                                  </m:r>
                                </m:e>
                              </m:acc>
                              <m:r>
                                <a:rPr lang="en-CA" i="1">
                                  <a:latin typeface="Cambria Math" panose="02040503050406030204" pitchFamily="18" charset="0"/>
                                </a:rPr>
                                <m:t>=</m:t>
                              </m:r>
                              <m:sSup>
                                <m:sSupPr>
                                  <m:ctrlPr>
                                    <a:rPr lang="en-CA" i="1">
                                      <a:latin typeface="Cambria Math" panose="02040503050406030204" pitchFamily="18" charset="0"/>
                                    </a:rPr>
                                  </m:ctrlPr>
                                </m:sSupPr>
                                <m:e>
                                  <m:acc>
                                    <m:accPr>
                                      <m:chr m:val="⃗"/>
                                      <m:ctrlPr>
                                        <a:rPr lang="en-CA" i="1">
                                          <a:latin typeface="Cambria Math" panose="02040503050406030204" pitchFamily="18" charset="0"/>
                                        </a:rPr>
                                      </m:ctrlPr>
                                    </m:accPr>
                                    <m:e>
                                      <m:r>
                                        <a:rPr lang="en-CA" i="1">
                                          <a:latin typeface="Cambria Math" panose="02040503050406030204" pitchFamily="18" charset="0"/>
                                        </a:rPr>
                                        <m:t>𝑎</m:t>
                                      </m:r>
                                    </m:e>
                                  </m:acc>
                                </m:e>
                                <m:sup>
                                  <m:r>
                                    <a:rPr lang="en-CA" i="1">
                                      <a:latin typeface="Cambria Math" panose="02040503050406030204" pitchFamily="18" charset="0"/>
                                    </a:rPr>
                                    <m:t>∗</m:t>
                                  </m:r>
                                </m:sup>
                              </m:sSup>
                              <m:r>
                                <a:rPr lang="en-CA" i="1">
                                  <a:latin typeface="Cambria Math" panose="02040503050406030204" pitchFamily="18" charset="0"/>
                                </a:rPr>
                                <m:t>, </m:t>
                              </m:r>
                              <m:r>
                                <a:rPr lang="en-CA" i="1">
                                  <a:latin typeface="Cambria Math" panose="02040503050406030204" pitchFamily="18" charset="0"/>
                                </a:rPr>
                                <m:t>𝑥</m:t>
                              </m:r>
                              <m:r>
                                <a:rPr lang="en-CA" i="1">
                                  <a:latin typeface="Cambria Math" panose="02040503050406030204" pitchFamily="18" charset="0"/>
                                </a:rPr>
                                <m:t>=4.2</m:t>
                              </m:r>
                            </m:sub>
                          </m:sSub>
                        </m:e>
                      </m:nary>
                    </m:oMath>
                  </m:oMathPara>
                </a14:m>
                <a:endParaRPr lang="en-CA" dirty="0"/>
              </a:p>
              <a:p>
                <a:r>
                  <a:rPr lang="en-CA" dirty="0"/>
                  <a:t>But the parameter </a:t>
                </a:r>
                <a:r>
                  <a:rPr lang="en-CA" dirty="0" err="1"/>
                  <a:t>covariances</a:t>
                </a:r>
                <a:r>
                  <a:rPr lang="en-CA" dirty="0"/>
                  <a:t> are non-zero so the more general formula needs to be used:</a:t>
                </a:r>
              </a:p>
              <a:p>
                <a:pPr marL="0" indent="0">
                  <a:buNone/>
                </a:pPr>
                <a14:m>
                  <m:oMathPara xmlns:m="http://schemas.openxmlformats.org/officeDocument/2006/math">
                    <m:oMathParaPr>
                      <m:jc m:val="centerGroup"/>
                    </m:oMathParaPr>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i="1">
                              <a:latin typeface="Cambria Math" panose="02040503050406030204" pitchFamily="18" charset="0"/>
                            </a:rPr>
                            <m:t>𝑓</m:t>
                          </m:r>
                        </m:sub>
                        <m:sup>
                          <m:r>
                            <a:rPr lang="en-CA" i="1">
                              <a:latin typeface="Cambria Math" panose="02040503050406030204" pitchFamily="18" charset="0"/>
                            </a:rPr>
                            <m:t>2</m:t>
                          </m:r>
                        </m:sup>
                      </m:sSubSup>
                      <m:r>
                        <a:rPr lang="en-CA" i="1">
                          <a:latin typeface="Cambria Math" panose="02040503050406030204" pitchFamily="18" charset="0"/>
                        </a:rPr>
                        <m:t>=</m:t>
                      </m:r>
                      <m:nary>
                        <m:naryPr>
                          <m:chr m:val="∑"/>
                          <m:supHide m:val="on"/>
                          <m:ctrlPr>
                            <a:rPr lang="en-CA" i="1">
                              <a:latin typeface="Cambria Math" panose="02040503050406030204" pitchFamily="18" charset="0"/>
                            </a:rPr>
                          </m:ctrlPr>
                        </m:naryPr>
                        <m:sub>
                          <m:r>
                            <m:rPr>
                              <m:brk m:alnAt="7"/>
                            </m:rP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sub>
                        <m:sup/>
                        <m:e>
                          <m:sSub>
                            <m:sSubPr>
                              <m:ctrlPr>
                                <a:rPr lang="en-CA" i="1">
                                  <a:latin typeface="Cambria Math" panose="02040503050406030204" pitchFamily="18" charset="0"/>
                                </a:rPr>
                              </m:ctrlPr>
                            </m:sSubPr>
                            <m:e>
                              <m:d>
                                <m:dPr>
                                  <m:begChr m:val=""/>
                                  <m:endChr m:val="|"/>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𝑖𝑗</m:t>
                                      </m:r>
                                    </m:sub>
                                  </m:sSub>
                                  <m:r>
                                    <a:rPr lang="en-CA" i="1">
                                      <a:latin typeface="Cambria Math" panose="02040503050406030204" pitchFamily="18" charset="0"/>
                                      <a:ea typeface="Cambria Math" panose="02040503050406030204" pitchFamily="18" charset="0"/>
                                    </a:rPr>
                                    <m:t>×</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m:t>
                                          </m:r>
                                          <m:r>
                                            <a:rPr lang="en-CA" i="1">
                                              <a:latin typeface="Cambria Math" panose="02040503050406030204" pitchFamily="18" charset="0"/>
                                            </a:rPr>
                                            <m:t>𝑓</m:t>
                                          </m:r>
                                        </m:num>
                                        <m:den>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den>
                                      </m:f>
                                      <m:f>
                                        <m:fPr>
                                          <m:ctrlPr>
                                            <a:rPr lang="en-CA" i="1">
                                              <a:latin typeface="Cambria Math" panose="02040503050406030204" pitchFamily="18" charset="0"/>
                                            </a:rPr>
                                          </m:ctrlPr>
                                        </m:fPr>
                                        <m:num>
                                          <m:r>
                                            <a:rPr lang="en-CA" i="1">
                                              <a:latin typeface="Cambria Math" panose="02040503050406030204" pitchFamily="18" charset="0"/>
                                            </a:rPr>
                                            <m:t>𝜕</m:t>
                                          </m:r>
                                          <m:r>
                                            <a:rPr lang="en-CA" i="1">
                                              <a:latin typeface="Cambria Math" panose="02040503050406030204" pitchFamily="18" charset="0"/>
                                            </a:rPr>
                                            <m:t>𝑓</m:t>
                                          </m:r>
                                        </m:num>
                                        <m:den>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𝑗</m:t>
                                              </m:r>
                                            </m:sub>
                                          </m:sSub>
                                        </m:den>
                                      </m:f>
                                    </m:e>
                                  </m:d>
                                </m:e>
                              </m:d>
                            </m:e>
                            <m:sub>
                              <m:acc>
                                <m:accPr>
                                  <m:chr m:val="⃗"/>
                                  <m:ctrlPr>
                                    <a:rPr lang="en-CA" i="1">
                                      <a:latin typeface="Cambria Math" panose="02040503050406030204" pitchFamily="18" charset="0"/>
                                    </a:rPr>
                                  </m:ctrlPr>
                                </m:accPr>
                                <m:e>
                                  <m:r>
                                    <a:rPr lang="en-CA" i="1">
                                      <a:latin typeface="Cambria Math" panose="02040503050406030204" pitchFamily="18" charset="0"/>
                                    </a:rPr>
                                    <m:t>𝑎</m:t>
                                  </m:r>
                                </m:e>
                              </m:acc>
                              <m:r>
                                <a:rPr lang="en-CA" i="1">
                                  <a:latin typeface="Cambria Math" panose="02040503050406030204" pitchFamily="18" charset="0"/>
                                </a:rPr>
                                <m:t>=</m:t>
                              </m:r>
                              <m:sSup>
                                <m:sSupPr>
                                  <m:ctrlPr>
                                    <a:rPr lang="en-CA" i="1">
                                      <a:latin typeface="Cambria Math" panose="02040503050406030204" pitchFamily="18" charset="0"/>
                                    </a:rPr>
                                  </m:ctrlPr>
                                </m:sSupPr>
                                <m:e>
                                  <m:acc>
                                    <m:accPr>
                                      <m:chr m:val="⃗"/>
                                      <m:ctrlPr>
                                        <a:rPr lang="en-CA" i="1">
                                          <a:latin typeface="Cambria Math" panose="02040503050406030204" pitchFamily="18" charset="0"/>
                                        </a:rPr>
                                      </m:ctrlPr>
                                    </m:accPr>
                                    <m:e>
                                      <m:r>
                                        <a:rPr lang="en-CA" i="1">
                                          <a:latin typeface="Cambria Math" panose="02040503050406030204" pitchFamily="18" charset="0"/>
                                        </a:rPr>
                                        <m:t>𝑎</m:t>
                                      </m:r>
                                    </m:e>
                                  </m:acc>
                                </m:e>
                                <m:sup>
                                  <m:r>
                                    <a:rPr lang="en-CA" i="1">
                                      <a:latin typeface="Cambria Math" panose="02040503050406030204" pitchFamily="18" charset="0"/>
                                    </a:rPr>
                                    <m:t>∗</m:t>
                                  </m:r>
                                </m:sup>
                              </m:sSup>
                              <m:r>
                                <a:rPr lang="en-CA" i="1">
                                  <a:latin typeface="Cambria Math" panose="02040503050406030204" pitchFamily="18" charset="0"/>
                                </a:rPr>
                                <m:t>, </m:t>
                              </m:r>
                              <m:r>
                                <a:rPr lang="en-CA" i="1">
                                  <a:latin typeface="Cambria Math" panose="02040503050406030204" pitchFamily="18" charset="0"/>
                                </a:rPr>
                                <m:t>𝑥</m:t>
                              </m:r>
                              <m:r>
                                <a:rPr lang="en-CA" i="1">
                                  <a:latin typeface="Cambria Math" panose="02040503050406030204" pitchFamily="18" charset="0"/>
                                </a:rPr>
                                <m:t>=4.2</m:t>
                              </m:r>
                            </m:sub>
                          </m:sSub>
                        </m:e>
                      </m:nary>
                    </m:oMath>
                  </m:oMathPara>
                </a14:m>
                <a:endParaRPr lang="en-CA" dirty="0"/>
              </a:p>
              <a:p>
                <a:pPr marL="0" indent="0">
                  <a:buNone/>
                </a:pPr>
                <a:r>
                  <a:rPr lang="en-CA" dirty="0"/>
                  <a:t>	where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𝜖</m:t>
                        </m:r>
                      </m:e>
                      <m:sub>
                        <m:r>
                          <a:rPr lang="en-CA" i="1">
                            <a:latin typeface="Cambria Math" panose="02040503050406030204" pitchFamily="18" charset="0"/>
                          </a:rPr>
                          <m:t>𝑖𝑗</m:t>
                        </m:r>
                      </m:sub>
                    </m:sSub>
                  </m:oMath>
                </a14:m>
                <a:r>
                  <a:rPr lang="en-CA" dirty="0"/>
                  <a:t> is the parameter covariance matrix</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57447"/>
                <a:ext cx="10506075" cy="6232539"/>
              </a:xfrm>
              <a:blipFill>
                <a:blip r:embed="rId2"/>
                <a:stretch>
                  <a:fillRect l="-870" t="-2055" b="-1076"/>
                </a:stretch>
              </a:blipFill>
            </p:spPr>
            <p:txBody>
              <a:bodyPr/>
              <a:lstStyle/>
              <a:p>
                <a:r>
                  <a:rPr lang="en-CA">
                    <a:noFill/>
                  </a:rPr>
                  <a:t> </a:t>
                </a:r>
              </a:p>
            </p:txBody>
          </p:sp>
        </mc:Fallback>
      </mc:AlternateContent>
    </p:spTree>
    <p:extLst>
      <p:ext uri="{BB962C8B-B14F-4D97-AF65-F5344CB8AC3E}">
        <p14:creationId xmlns:p14="http://schemas.microsoft.com/office/powerpoint/2010/main" val="36521461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71770" y="676578"/>
            <a:ext cx="10284229" cy="4572001"/>
          </a:xfrm>
        </p:spPr>
        <p:txBody>
          <a:bodyPr>
            <a:normAutofit/>
          </a:bodyPr>
          <a:lstStyle/>
          <a:p>
            <a:r>
              <a:rPr lang="en-CA" dirty="0"/>
              <a:t>Based on the plot two slides ago, the fit looks okay but how can we quantify the goodness of fit?</a:t>
            </a:r>
          </a:p>
          <a:p>
            <a:r>
              <a:rPr lang="en-CA" dirty="0"/>
              <a:t>First, let’s compute the value of the </a:t>
            </a:r>
            <a:r>
              <a:rPr lang="el-GR" dirty="0"/>
              <a:t>χ</a:t>
            </a:r>
            <a:r>
              <a:rPr lang="en-CA" baseline="30000" dirty="0"/>
              <a:t>2</a:t>
            </a:r>
            <a:r>
              <a:rPr lang="en-CA" dirty="0"/>
              <a:t> function at its minimum (i.e. for which the fit function uses the best fit parameter values):</a:t>
            </a:r>
          </a:p>
          <a:p>
            <a:endParaRPr lang="en-CA" dirty="0"/>
          </a:p>
          <a:p>
            <a:pPr marL="0" indent="0">
              <a:buNone/>
            </a:pPr>
            <a:endParaRPr lang="en-CA" dirty="0"/>
          </a:p>
          <a:p>
            <a:endParaRPr lang="en-CA" dirty="0"/>
          </a:p>
          <a:p>
            <a:endParaRPr lang="en-CA" dirty="0"/>
          </a:p>
          <a:p>
            <a:r>
              <a:rPr lang="en-CA" dirty="0"/>
              <a:t>It is 121.4485</a:t>
            </a:r>
          </a:p>
        </p:txBody>
      </p:sp>
      <p:pic>
        <p:nvPicPr>
          <p:cNvPr id="7" name="Picture 6">
            <a:extLst>
              <a:ext uri="{FF2B5EF4-FFF2-40B4-BE49-F238E27FC236}">
                <a16:creationId xmlns:a16="http://schemas.microsoft.com/office/drawing/2014/main" id="{E970C37E-34A6-194B-8586-E3565B7637CB}"/>
              </a:ext>
            </a:extLst>
          </p:cNvPr>
          <p:cNvPicPr>
            <a:picLocks noChangeAspect="1"/>
          </p:cNvPicPr>
          <p:nvPr/>
        </p:nvPicPr>
        <p:blipFill>
          <a:blip r:embed="rId2"/>
          <a:stretch>
            <a:fillRect/>
          </a:stretch>
        </p:blipFill>
        <p:spPr>
          <a:xfrm>
            <a:off x="2231066" y="2772641"/>
            <a:ext cx="8162994" cy="1312718"/>
          </a:xfrm>
          <a:prstGeom prst="rect">
            <a:avLst/>
          </a:prstGeom>
        </p:spPr>
      </p:pic>
    </p:spTree>
    <p:extLst>
      <p:ext uri="{BB962C8B-B14F-4D97-AF65-F5344CB8AC3E}">
        <p14:creationId xmlns:p14="http://schemas.microsoft.com/office/powerpoint/2010/main" val="22867046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596461" y="538033"/>
                <a:ext cx="10284229" cy="5820726"/>
              </a:xfrm>
            </p:spPr>
            <p:txBody>
              <a:bodyPr>
                <a:normAutofit/>
              </a:bodyPr>
              <a:lstStyle/>
              <a:p>
                <a:r>
                  <a:rPr lang="en-CA" dirty="0"/>
                  <a:t>Next, if the hypothesized fit model we selected is the correct hypothesis, the minimum value of the </a:t>
                </a:r>
                <a:r>
                  <a:rPr lang="el-GR" dirty="0"/>
                  <a:t>χ</a:t>
                </a:r>
                <a:r>
                  <a:rPr lang="en-CA" baseline="30000" dirty="0"/>
                  <a:t>2</a:t>
                </a:r>
                <a:r>
                  <a:rPr lang="en-CA" dirty="0"/>
                  <a:t> function,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evaluated for data sets collected for repeated experiments should follow the chi-squared probability distribution:</a:t>
                </a:r>
              </a:p>
              <a:p>
                <a:endParaRPr lang="en-CA"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𝑓</m:t>
                      </m:r>
                      <m:d>
                        <m:dPr>
                          <m:ctrlPr>
                            <a:rPr lang="en-CA" i="1">
                              <a:latin typeface="Cambria Math" panose="02040503050406030204" pitchFamily="18" charset="0"/>
                            </a:rPr>
                          </m:ctrlPr>
                        </m:dPr>
                        <m:e>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𝜈</m:t>
                          </m:r>
                        </m:e>
                      </m:d>
                      <m:r>
                        <a:rPr lang="en-CA" i="1">
                          <a:latin typeface="Cambria Math" panose="02040503050406030204" pitchFamily="18" charset="0"/>
                          <a:ea typeface="Cambria Math" panose="02040503050406030204" pitchFamily="18" charset="0"/>
                        </a:rPr>
                        <m:t>= </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2</m:t>
                              </m:r>
                            </m:e>
                            <m:sup>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𝜈</m:t>
                                  </m:r>
                                </m:num>
                                <m:den>
                                  <m:r>
                                    <a:rPr lang="en-CA" i="1">
                                      <a:latin typeface="Cambria Math" panose="02040503050406030204" pitchFamily="18" charset="0"/>
                                      <a:ea typeface="Cambria Math" panose="02040503050406030204" pitchFamily="18" charset="0"/>
                                    </a:rPr>
                                    <m:t>2</m:t>
                                  </m:r>
                                </m:den>
                              </m:f>
                            </m:sup>
                          </m:sSup>
                          <m:r>
                            <m:rPr>
                              <m:sty m:val="p"/>
                            </m:rPr>
                            <a:rPr lang="el-GR">
                              <a:latin typeface="Cambria Math" panose="02040503050406030204" pitchFamily="18" charset="0"/>
                              <a:ea typeface="Cambria Math" panose="02040503050406030204" pitchFamily="18" charset="0"/>
                            </a:rPr>
                            <m:t>Γ</m:t>
                          </m:r>
                          <m:d>
                            <m:dPr>
                              <m:ctrlPr>
                                <a:rPr lang="en-CA" i="1">
                                  <a:latin typeface="Cambria Math" panose="02040503050406030204" pitchFamily="18" charset="0"/>
                                  <a:ea typeface="Cambria Math" panose="02040503050406030204" pitchFamily="18" charset="0"/>
                                </a:rPr>
                              </m:ctrlPr>
                            </m:dPr>
                            <m:e>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𝜈</m:t>
                                  </m:r>
                                </m:num>
                                <m:den>
                                  <m:r>
                                    <a:rPr lang="en-CA" i="1">
                                      <a:latin typeface="Cambria Math" panose="02040503050406030204" pitchFamily="18" charset="0"/>
                                      <a:ea typeface="Cambria Math" panose="02040503050406030204" pitchFamily="18" charset="0"/>
                                    </a:rPr>
                                    <m:t>2</m:t>
                                  </m:r>
                                </m:den>
                              </m:f>
                            </m:e>
                          </m:d>
                        </m:den>
                      </m:f>
                      <m:sSup>
                        <m:sSupPr>
                          <m:ctrlPr>
                            <a:rPr lang="en-CA" i="1">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𝑥</m:t>
                          </m:r>
                        </m:e>
                        <m:sup>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𝜈</m:t>
                              </m:r>
                            </m:num>
                            <m:den>
                              <m:r>
                                <a:rPr lang="en-CA" i="1">
                                  <a:latin typeface="Cambria Math" panose="02040503050406030204" pitchFamily="18" charset="0"/>
                                  <a:ea typeface="Cambria Math" panose="02040503050406030204" pitchFamily="18" charset="0"/>
                                </a:rPr>
                                <m:t>2</m:t>
                              </m:r>
                            </m:den>
                          </m:f>
                          <m:r>
                            <a:rPr lang="en-CA" i="1">
                              <a:latin typeface="Cambria Math" panose="02040503050406030204" pitchFamily="18" charset="0"/>
                              <a:ea typeface="Cambria Math" panose="02040503050406030204" pitchFamily="18" charset="0"/>
                            </a:rPr>
                            <m:t>−1</m:t>
                          </m:r>
                        </m:sup>
                      </m:sSup>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𝑥</m:t>
                          </m:r>
                          <m:r>
                            <a:rPr lang="en-CA" i="1">
                              <a:latin typeface="Cambria Math" panose="02040503050406030204" pitchFamily="18" charset="0"/>
                              <a:ea typeface="Cambria Math" panose="02040503050406030204" pitchFamily="18" charset="0"/>
                            </a:rPr>
                            <m:t>/2</m:t>
                          </m:r>
                        </m:sup>
                      </m:sSup>
                    </m:oMath>
                  </m:oMathPara>
                </a14:m>
                <a:endParaRPr lang="en-CA" dirty="0"/>
              </a:p>
              <a:p>
                <a:pPr marL="0" indent="0">
                  <a:buNone/>
                </a:pPr>
                <a:r>
                  <a:rPr lang="en-CA" dirty="0"/>
                  <a:t>where </a:t>
                </a:r>
                <a14:m>
                  <m:oMath xmlns:m="http://schemas.openxmlformats.org/officeDocument/2006/math">
                    <m:r>
                      <a:rPr lang="en-CA" i="1">
                        <a:latin typeface="Cambria Math" panose="02040503050406030204" pitchFamily="18" charset="0"/>
                        <a:ea typeface="Cambria Math" panose="02040503050406030204" pitchFamily="18" charset="0"/>
                      </a:rPr>
                      <m:t>𝜈</m:t>
                    </m:r>
                  </m:oMath>
                </a14:m>
                <a:r>
                  <a:rPr lang="en-CA" dirty="0"/>
                  <a:t> (Greek letter nu) is the number of degrees of freedom</a:t>
                </a:r>
              </a:p>
              <a:p>
                <a14:m>
                  <m:oMath xmlns:m="http://schemas.openxmlformats.org/officeDocument/2006/math">
                    <m:r>
                      <a:rPr lang="en-CA" i="1">
                        <a:latin typeface="Cambria Math" panose="02040503050406030204" pitchFamily="18" charset="0"/>
                        <a:ea typeface="Cambria Math" panose="02040503050406030204" pitchFamily="18" charset="0"/>
                      </a:rPr>
                      <m:t>𝜈</m:t>
                    </m:r>
                  </m:oMath>
                </a14:m>
                <a:r>
                  <a:rPr lang="en-CA" dirty="0"/>
                  <a:t> = no. of data points – no. of parameters</a:t>
                </a:r>
              </a:p>
              <a:p>
                <a:r>
                  <a:rPr lang="en-CA" dirty="0"/>
                  <a:t>In our example, </a:t>
                </a:r>
                <a14:m>
                  <m:oMath xmlns:m="http://schemas.openxmlformats.org/officeDocument/2006/math">
                    <m:r>
                      <a:rPr lang="en-CA" i="1">
                        <a:latin typeface="Cambria Math" panose="02040503050406030204" pitchFamily="18" charset="0"/>
                        <a:ea typeface="Cambria Math" panose="02040503050406030204" pitchFamily="18" charset="0"/>
                      </a:rPr>
                      <m:t>𝜈</m:t>
                    </m:r>
                    <m:r>
                      <a:rPr lang="en-CA" i="1">
                        <a:latin typeface="Cambria Math" panose="02040503050406030204" pitchFamily="18" charset="0"/>
                        <a:ea typeface="Cambria Math" panose="02040503050406030204" pitchFamily="18" charset="0"/>
                      </a:rPr>
                      <m:t>=100−4=96</m:t>
                    </m:r>
                  </m:oMath>
                </a14:m>
                <a:endParaRPr lang="en-CA" dirty="0"/>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596461" y="538033"/>
                <a:ext cx="10284229" cy="5820726"/>
              </a:xfrm>
              <a:blipFill>
                <a:blip r:embed="rId2"/>
                <a:stretch>
                  <a:fillRect l="-1233" t="-1522"/>
                </a:stretch>
              </a:blipFill>
            </p:spPr>
            <p:txBody>
              <a:bodyPr/>
              <a:lstStyle/>
              <a:p>
                <a:r>
                  <a:rPr lang="en-US">
                    <a:noFill/>
                  </a:rPr>
                  <a:t> </a:t>
                </a:r>
              </a:p>
            </p:txBody>
          </p:sp>
        </mc:Fallback>
      </mc:AlternateContent>
    </p:spTree>
    <p:extLst>
      <p:ext uri="{BB962C8B-B14F-4D97-AF65-F5344CB8AC3E}">
        <p14:creationId xmlns:p14="http://schemas.microsoft.com/office/powerpoint/2010/main" val="4181219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96461" y="538032"/>
                <a:ext cx="10284229" cy="6178077"/>
              </a:xfrm>
            </p:spPr>
            <p:txBody>
              <a:bodyPr>
                <a:normAutofit/>
              </a:bodyPr>
              <a:lstStyle/>
              <a:p>
                <a:r>
                  <a:rPr lang="en-CA" dirty="0"/>
                  <a:t>What we do is calculate the probability, if our hypothesis is correct, of getting a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value greater than or equal to the one that we got</a:t>
                </a:r>
              </a:p>
              <a:p>
                <a:r>
                  <a:rPr lang="en-CA" dirty="0"/>
                  <a:t>This probability is known as the p-value, and is computed as:</a:t>
                </a:r>
              </a:p>
              <a:p>
                <a:endParaRPr lang="en-CA"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𝑝</m:t>
                      </m:r>
                      <m:r>
                        <a:rPr lang="en-CA" i="1">
                          <a:latin typeface="Cambria Math" panose="02040503050406030204" pitchFamily="18" charset="0"/>
                        </a:rPr>
                        <m:t>=</m:t>
                      </m:r>
                      <m:nary>
                        <m:naryPr>
                          <m:ctrlPr>
                            <a:rPr lang="en-CA" i="1">
                              <a:latin typeface="Cambria Math" panose="02040503050406030204" pitchFamily="18" charset="0"/>
                            </a:rPr>
                          </m:ctrlPr>
                        </m:naryPr>
                        <m:sub>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rPr>
                                <m:t>𝑚𝑖𝑛</m:t>
                              </m:r>
                            </m:sub>
                            <m:sup>
                              <m:r>
                                <a:rPr lang="en-CA" i="1">
                                  <a:latin typeface="Cambria Math" panose="02040503050406030204" pitchFamily="18" charset="0"/>
                                </a:rPr>
                                <m:t>2</m:t>
                              </m:r>
                            </m:sup>
                          </m:sSubSup>
                        </m:sub>
                        <m:sup>
                          <m:r>
                            <a:rPr lang="en-CA" i="1">
                              <a:latin typeface="Cambria Math" panose="02040503050406030204" pitchFamily="18" charset="0"/>
                              <a:ea typeface="Cambria Math" panose="02040503050406030204" pitchFamily="18" charset="0"/>
                            </a:rPr>
                            <m:t>∞</m:t>
                          </m:r>
                        </m:sup>
                        <m:e>
                          <m:r>
                            <a:rPr lang="en-CA" i="1">
                              <a:latin typeface="Cambria Math" panose="02040503050406030204" pitchFamily="18" charset="0"/>
                            </a:rPr>
                            <m:t>𝑓</m:t>
                          </m:r>
                          <m:d>
                            <m:dPr>
                              <m:ctrlPr>
                                <a:rPr lang="en-CA" i="1">
                                  <a:latin typeface="Cambria Math" panose="02040503050406030204" pitchFamily="18" charset="0"/>
                                </a:rPr>
                              </m:ctrlPr>
                            </m:dPr>
                            <m:e>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𝜈</m:t>
                              </m:r>
                            </m:e>
                          </m:d>
                          <m:r>
                            <a:rPr lang="en-CA" i="1">
                              <a:latin typeface="Cambria Math" panose="02040503050406030204" pitchFamily="18" charset="0"/>
                              <a:ea typeface="Cambria Math" panose="02040503050406030204" pitchFamily="18" charset="0"/>
                            </a:rPr>
                            <m:t>𝑑𝑥</m:t>
                          </m:r>
                        </m:e>
                      </m:nary>
                    </m:oMath>
                  </m:oMathPara>
                </a14:m>
                <a:endParaRPr lang="en-CA" dirty="0"/>
              </a:p>
              <a:p>
                <a:endParaRPr lang="en-CA" dirty="0"/>
              </a:p>
              <a:p>
                <a:r>
                  <a:rPr lang="en-CA" dirty="0"/>
                  <a:t>We can check if our p-value is less than some selected significance level, often taken as 0.05</a:t>
                </a:r>
              </a:p>
              <a:p>
                <a:r>
                  <a:rPr lang="en-CA" dirty="0"/>
                  <a:t>If p &lt; 0.05, then we reject the hypothesis that our chosen model is the correct. Otherwise, we fail to reject the hypothesis (that’s the strongest thing we can say; we are unable to conclude that the hypothesis is the correct one).</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96461" y="538032"/>
                <a:ext cx="10284229" cy="6178077"/>
              </a:xfrm>
              <a:blipFill>
                <a:blip r:embed="rId2"/>
                <a:stretch>
                  <a:fillRect l="-1067" t="-1578"/>
                </a:stretch>
              </a:blipFill>
            </p:spPr>
            <p:txBody>
              <a:bodyPr/>
              <a:lstStyle/>
              <a:p>
                <a:r>
                  <a:rPr lang="en-CA">
                    <a:noFill/>
                  </a:rPr>
                  <a:t> </a:t>
                </a:r>
              </a:p>
            </p:txBody>
          </p:sp>
        </mc:Fallback>
      </mc:AlternateContent>
    </p:spTree>
    <p:extLst>
      <p:ext uri="{BB962C8B-B14F-4D97-AF65-F5344CB8AC3E}">
        <p14:creationId xmlns:p14="http://schemas.microsoft.com/office/powerpoint/2010/main" val="33179795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96461" y="538032"/>
                <a:ext cx="10284229" cy="6178077"/>
              </a:xfrm>
            </p:spPr>
            <p:txBody>
              <a:bodyPr>
                <a:normAutofit/>
              </a:bodyPr>
              <a:lstStyle/>
              <a:p>
                <a:r>
                  <a:rPr lang="en-CA" dirty="0"/>
                  <a:t>But getting a large p-value (i.e. &gt;0.95) is also non-ideal. It means that we are overfitting the data (i.e. too many parameters in the fit model) or that our measurement uncertainties are too big</a:t>
                </a:r>
              </a:p>
              <a:p>
                <a:r>
                  <a:rPr lang="en-CA" dirty="0"/>
                  <a:t>On average, we expect the p-value to be about 0.5 if the hypothesis is correct</a:t>
                </a:r>
              </a:p>
              <a:p>
                <a:r>
                  <a:rPr lang="en-CA" dirty="0"/>
                  <a:t>Alternatively, the chi-squared distribution has an expectation value of </a:t>
                </a:r>
                <a14:m>
                  <m:oMath xmlns:m="http://schemas.openxmlformats.org/officeDocument/2006/math">
                    <m:r>
                      <a:rPr lang="en-CA" i="1">
                        <a:latin typeface="Cambria Math" panose="02040503050406030204" pitchFamily="18" charset="0"/>
                        <a:ea typeface="Cambria Math" panose="02040503050406030204" pitchFamily="18" charset="0"/>
                      </a:rPr>
                      <m:t>𝜈</m:t>
                    </m:r>
                  </m:oMath>
                </a14:m>
                <a:r>
                  <a:rPr lang="en-CA" dirty="0"/>
                  <a:t>, so if our calculated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 </a:t>
                </a:r>
                <a14:m>
                  <m:oMath xmlns:m="http://schemas.openxmlformats.org/officeDocument/2006/math">
                    <m:r>
                      <a:rPr lang="en-CA" i="1">
                        <a:latin typeface="Cambria Math" panose="02040503050406030204" pitchFamily="18" charset="0"/>
                        <a:ea typeface="Cambria Math" panose="02040503050406030204" pitchFamily="18" charset="0"/>
                      </a:rPr>
                      <m:t>𝜈</m:t>
                    </m:r>
                  </m:oMath>
                </a14:m>
                <a:r>
                  <a:rPr lang="en-CA" dirty="0"/>
                  <a:t>, then we say the fit is ‘good’</a:t>
                </a:r>
              </a:p>
              <a:p>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ea typeface="Cambria Math" panose="02040503050406030204" pitchFamily="18" charset="0"/>
                          </a:rPr>
                          <m:t>𝜈</m:t>
                        </m:r>
                      </m:sub>
                      <m:sup>
                        <m:r>
                          <a:rPr lang="en-CA" i="1">
                            <a:latin typeface="Cambria Math" panose="02040503050406030204" pitchFamily="18" charset="0"/>
                          </a:rPr>
                          <m:t>2</m:t>
                        </m:r>
                      </m:sup>
                    </m:sSubSup>
                    <m:r>
                      <a:rPr lang="en-CA" i="1">
                        <a:latin typeface="Cambria Math" panose="02040503050406030204" pitchFamily="18" charset="0"/>
                      </a:rPr>
                      <m:t>=</m:t>
                    </m:r>
                    <m:r>
                      <m:rPr>
                        <m:nor/>
                      </m:rPr>
                      <a:rPr lang="el-GR" dirty="0"/>
                      <m:t>χ</m:t>
                    </m:r>
                    <m:r>
                      <m:rPr>
                        <m:nor/>
                      </m:rPr>
                      <a:rPr lang="en-CA" baseline="30000" dirty="0"/>
                      <m:t>2</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𝜈</m:t>
                    </m:r>
                  </m:oMath>
                </a14:m>
                <a:r>
                  <a:rPr lang="en-CA" dirty="0"/>
                  <a:t> is called the reduced chi-squared statistic. Based on the above, for a ‘good’  fit it should be about equal to 1</a:t>
                </a:r>
              </a:p>
              <a:p>
                <a:r>
                  <a:rPr lang="en-CA" dirty="0"/>
                  <a:t>Typically it is more informative to report the p-value, the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rPr>
                          <m:t>𝑚𝑖𝑛</m:t>
                        </m:r>
                      </m:sub>
                      <m:sup>
                        <m:r>
                          <a:rPr lang="en-CA" i="1">
                            <a:latin typeface="Cambria Math" panose="02040503050406030204" pitchFamily="18" charset="0"/>
                          </a:rPr>
                          <m:t>2</m:t>
                        </m:r>
                      </m:sup>
                    </m:sSubSup>
                  </m:oMath>
                </a14:m>
                <a:r>
                  <a:rPr lang="en-CA" dirty="0"/>
                  <a:t> and </a:t>
                </a:r>
                <a14:m>
                  <m:oMath xmlns:m="http://schemas.openxmlformats.org/officeDocument/2006/math">
                    <m:r>
                      <a:rPr lang="en-CA" i="1">
                        <a:latin typeface="Cambria Math" panose="02040503050406030204" pitchFamily="18" charset="0"/>
                        <a:ea typeface="Cambria Math" panose="02040503050406030204" pitchFamily="18" charset="0"/>
                      </a:rPr>
                      <m:t>𝜈</m:t>
                    </m:r>
                  </m:oMath>
                </a14:m>
                <a:r>
                  <a:rPr lang="en-CA" dirty="0"/>
                  <a:t>, rather than simply reporting the value of </a:t>
                </a:r>
                <a14:m>
                  <m:oMath xmlns:m="http://schemas.openxmlformats.org/officeDocument/2006/math">
                    <m:sSubSup>
                      <m:sSubSupPr>
                        <m:ctrlPr>
                          <a:rPr lang="en-US" i="1">
                            <a:latin typeface="Cambria Math" panose="02040503050406030204" pitchFamily="18" charset="0"/>
                          </a:rPr>
                        </m:ctrlPr>
                      </m:sSubSupPr>
                      <m:e>
                        <m:r>
                          <m:rPr>
                            <m:nor/>
                          </m:rPr>
                          <a:rPr lang="el-GR" dirty="0"/>
                          <m:t>χ</m:t>
                        </m:r>
                      </m:e>
                      <m:sub>
                        <m:r>
                          <a:rPr lang="en-CA" i="1">
                            <a:latin typeface="Cambria Math" panose="02040503050406030204" pitchFamily="18" charset="0"/>
                            <a:ea typeface="Cambria Math" panose="02040503050406030204" pitchFamily="18" charset="0"/>
                          </a:rPr>
                          <m:t>𝜈</m:t>
                        </m:r>
                      </m:sub>
                      <m:sup>
                        <m:r>
                          <a:rPr lang="en-CA" i="1">
                            <a:latin typeface="Cambria Math" panose="02040503050406030204" pitchFamily="18" charset="0"/>
                          </a:rPr>
                          <m:t>2</m:t>
                        </m:r>
                      </m:sup>
                    </m:sSubSup>
                  </m:oMath>
                </a14:m>
                <a:endParaRPr lang="en-CA"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96461" y="538032"/>
                <a:ext cx="10284229" cy="6178077"/>
              </a:xfrm>
              <a:blipFill>
                <a:blip r:embed="rId2"/>
                <a:stretch>
                  <a:fillRect l="-1067" t="-1578" r="-711"/>
                </a:stretch>
              </a:blipFill>
            </p:spPr>
            <p:txBody>
              <a:bodyPr/>
              <a:lstStyle/>
              <a:p>
                <a:r>
                  <a:rPr lang="en-CA">
                    <a:noFill/>
                  </a:rPr>
                  <a:t> </a:t>
                </a:r>
              </a:p>
            </p:txBody>
          </p:sp>
        </mc:Fallback>
      </mc:AlternateContent>
    </p:spTree>
    <p:extLst>
      <p:ext uri="{BB962C8B-B14F-4D97-AF65-F5344CB8AC3E}">
        <p14:creationId xmlns:p14="http://schemas.microsoft.com/office/powerpoint/2010/main" val="3823504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39012</TotalTime>
  <Words>7746</Words>
  <Application>Microsoft Macintosh PowerPoint</Application>
  <PresentationFormat>Widescreen</PresentationFormat>
  <Paragraphs>793</Paragraphs>
  <Slides>126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126</vt:i4>
      </vt:variant>
    </vt:vector>
  </HeadingPairs>
  <TitlesOfParts>
    <vt:vector size="131" baseType="lpstr">
      <vt:lpstr>Arial</vt:lpstr>
      <vt:lpstr>Calibri</vt:lpstr>
      <vt:lpstr>Calibri Light</vt:lpstr>
      <vt:lpstr>Cambria Math</vt:lpstr>
      <vt:lpstr>Office Theme</vt:lpstr>
      <vt:lpstr>Python tutorial for  PHYS 3007</vt:lpstr>
      <vt:lpstr>Downloading and Installing Python through Anaconda</vt:lpstr>
      <vt:lpstr>Anaconda Python data platform</vt:lpstr>
      <vt:lpstr>Python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Vectors and matrices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Scripts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Reading data from 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Sorting data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Curve fitting</vt:lpstr>
      <vt:lpstr>PowerPoint Presentation</vt:lpstr>
      <vt:lpstr>SciPy curve fitting</vt:lpstr>
      <vt:lpstr>PowerPoint Presentation</vt:lpstr>
      <vt:lpstr>Example:</vt:lpstr>
      <vt:lpstr>Curve_fit in Scipy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tutorial for  PHYS 3007</dc:title>
  <dc:creator>chris</dc:creator>
  <cp:lastModifiedBy>Microsoft Office User</cp:lastModifiedBy>
  <cp:revision>271</cp:revision>
  <dcterms:created xsi:type="dcterms:W3CDTF">2019-06-09T18:22:32Z</dcterms:created>
  <dcterms:modified xsi:type="dcterms:W3CDTF">2019-08-12T16:39:20Z</dcterms:modified>
</cp:coreProperties>
</file>